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9" roundtripDataSignature="AMtx7mhWnTpI8b1D0E5qep0Um1sXH9mU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1d62b82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81d62b82e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a57fe9f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ba57fe9f1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Optional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Optional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a57fe9f1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ba57fe9f1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Optional Slice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I Observe...</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Observation is an important thinking skill. Help students hone their skills by regularly asking them to describe what they saw or what happened. Challenge them to observe without judgment - for example rather than saying, “The person wore an ugly shirt,” try, “the person wore a beige and sea-green striped shirt with large, bright pink spots.”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This is a Pear Deck Text Slide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To edit the type of question, go back to the "Ask Students a Question" in the Pear Deck sidebar.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This is a Pear Deck Text Slide </a:t>
            </a:r>
            <a:endParaRPr/>
          </a:p>
          <a:p>
            <a:pPr indent="0" lvl="0" marL="0" rtl="0" algn="l">
              <a:lnSpc>
                <a:spcPct val="100000"/>
              </a:lnSpc>
              <a:spcBef>
                <a:spcPts val="0"/>
              </a:spcBef>
              <a:spcAft>
                <a:spcPts val="0"/>
              </a:spcAft>
              <a:buSzPts val="1100"/>
              <a:buNone/>
            </a:pPr>
            <a:r>
              <a:rPr lang="en"/>
              <a:t>🍐 To edit the type of question, go back to the "Ask Students a Question" in the Pear Deck sidebar.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Chaparral - woody, resinous, lots of shrubs.  As it ages, it burns more easily.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ildfiretoday.com/2015/10/27/effects-of-increasing-fire-suppression-costs-on-usfs-programs/" TargetMode="External"/><Relationship Id="rId4" Type="http://schemas.openxmlformats.org/officeDocument/2006/relationships/image" Target="../media/image2.png"/><Relationship Id="rId5" Type="http://schemas.openxmlformats.org/officeDocument/2006/relationships/hyperlink" Target="https://www.latimes.com/business/story/2019-08-28/hiltzik-california-fire-insurance-crisis" TargetMode="External"/><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xd1alir07q4"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insideclimatenews.org/news/23082018/extreme-wildfires-climate-change-global-warming-air-pollution-fire-management-black-carbon-co2/" TargetMode="External"/><Relationship Id="rId4" Type="http://schemas.openxmlformats.org/officeDocument/2006/relationships/hyperlink" Target="https://ww2.arb.ca.gov/sites/default/files/2021-03/carb-wildfire-emissions-faq.pdf" TargetMode="External"/><Relationship Id="rId5" Type="http://schemas.openxmlformats.org/officeDocument/2006/relationships/hyperlink" Target="https://www.noaa.gov/noaa-wildfire/wildfire-climate-connec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2.arb.ca.gov/resources/documents/frequently-asked-questions-wildfire-emissions#:~:text=The%20emissions%20estimate%2C%20112%20million,become%20available%20in%20mid%2D2021." TargetMode="External"/><Relationship Id="rId4" Type="http://schemas.openxmlformats.org/officeDocument/2006/relationships/hyperlink" Target="https://www.science.org/doi/10.1126/science.ade080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youtu.be/Btqy4-H03dE" TargetMode="External"/><Relationship Id="rId4" Type="http://schemas.openxmlformats.org/officeDocument/2006/relationships/hyperlink" Target="https://youtu.be/Btqy4-H03dE" TargetMode="External"/><Relationship Id="rId5" Type="http://schemas.openxmlformats.org/officeDocument/2006/relationships/hyperlink" Target="http://beacon.berkeley.edu/abou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5hghT1W33cY"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ontchangethislink.peardeckmagic.zone?eyJ0eXBlIjoiZ29vZ2xlLXNsaWRlcy1hZGRvbi10ZW1wbGF0ZS1saWJyYXJ5IiwiY2xhc3NUaW1lIjoiZmVhdHVyZWRDcml0aWNhbFRoaW5raW5nIiwiY29udGVudElkIjoiaHR0cHM6Ly9kb2NzLmdvb2dsZS5jb20vcHJlc2VudGF0aW9uL2QvMS1MYkpKNTh2YUJLZDBWMWFkazF2amxUSjlBVnJWZ01DWnRYSm4yZXU1a0kvZWRpdCNzbGlkZT1pZC5nNWMyZTkzOGZkMV8wXzM3Iiwic2xpZGVJZCI6Imc1YzJlOTM4ZmQxXzBfMzciLCJwcmVzZW50YXRpb25JZCI6IjEtTGJKSjU4dmFCS2QwVjFhZGsxdmpsVEo5QVZyVmdNQ1p0WEpuMmV1NWtJIiwidGVtcGxhdGVOYW1lIjoiSSBvYnNlcnZlIiwibGFzdEVkaXRlZEJ5IjoiMTEwMzA4ODE4NTM1NTU0MjY4MjIzIiwiY29udGVudEluc3RhbmNlSWQiOiIyNTBkNjllODQxMTE0MmYwODgyNGZlYWQzYTE5ZGJhZCJ9pearId=magic-pear-metadata-identifier" TargetMode="External"/><Relationship Id="rId4" Type="http://schemas.openxmlformats.org/officeDocument/2006/relationships/hyperlink" Target="https://projects.capradio.org/california-fire-history/#5.17/37.481/-120.266" TargetMode="External"/><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berkeleyearth.org/october-2020-temperature-update/" TargetMode="External"/><Relationship Id="rId4" Type="http://schemas.openxmlformats.org/officeDocument/2006/relationships/hyperlink" Target="http://dontchangethislink.peardeckmagic.zone?eyJ0eXBlIjoiZ29vZ2xlLXNsaWRlcy1hZGRvbi1yZXNwb25zZS1mb290ZXIiLCJsYXN0RWRpdGVkQnkiOiIxMTAzMDg4MTg1MzU1NTQyNjgyMjMiLCJwcmVzZW50YXRpb25JZCI6IjFmd2dfdHJQYnFBQjYxRkx3dFVncUpJdmFxdDltY1BKY1k2NElhc3l2c1h3IiwiY29udGVudElkIjoiY3VzdG9tLXJlc3BvbnNlLWZyZWVSZXNwb25zZS10ZXh0Iiwic2xpZGVJZCI6Imc2MWMwZTg3ZWQxXzBfMCIsImNvbnRlbnRJbnN0YW5jZUlkIjoiMWZ3Z190clBicUFCNjFGTHd0VWdxSkl2YXF0OW1jUEpjWTY0SWFzeXZzWHcvN2NjNDQ4YjgtM2NmMi00NmE0LThlY2YtY2NjNzg2YzliYjFkIn0=pearId=magic-pear-metadata-identifier" TargetMode="External"/><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mykoweb.com/CAF/species/Geopyxis_carbonaria.html" TargetMode="External"/><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smag.com/environment/in-a-future-with-more-wildfires-there-will-also-be-more-smoke" TargetMode="External"/><Relationship Id="rId4" Type="http://schemas.openxmlformats.org/officeDocument/2006/relationships/image" Target="../media/image12.png"/><Relationship Id="rId5" Type="http://schemas.openxmlformats.org/officeDocument/2006/relationships/hyperlink" Target="https://www.axios.com/reading-guide-californias-wildfires-995eee98-fc1b-45d8-88c8-54d65d2d15bd.html" TargetMode="External"/><Relationship Id="rId6" Type="http://schemas.openxmlformats.org/officeDocument/2006/relationships/image" Target="../media/image14.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78775" y="481200"/>
            <a:ext cx="8772600" cy="41277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a:solidFill>
                  <a:srgbClr val="FFF2CC"/>
                </a:solidFill>
                <a:latin typeface="Verdana"/>
                <a:ea typeface="Verdana"/>
                <a:cs typeface="Verdana"/>
                <a:sym typeface="Verdana"/>
              </a:rPr>
              <a:t>Wildfire</a:t>
            </a:r>
            <a:r>
              <a:rPr b="1" lang="en">
                <a:solidFill>
                  <a:srgbClr val="FFF2CC"/>
                </a:solidFill>
                <a:latin typeface="Verdana"/>
                <a:ea typeface="Verdana"/>
                <a:cs typeface="Verdana"/>
                <a:sym typeface="Verdana"/>
              </a:rPr>
              <a:t>s/</a:t>
            </a:r>
            <a:r>
              <a:rPr b="1" lang="en">
                <a:solidFill>
                  <a:srgbClr val="FFF2CC"/>
                </a:solidFill>
                <a:latin typeface="Verdana"/>
                <a:ea typeface="Verdana"/>
                <a:cs typeface="Verdana"/>
                <a:sym typeface="Verdana"/>
              </a:rPr>
              <a:t>Combustion</a:t>
            </a:r>
            <a:r>
              <a:rPr b="1" lang="en">
                <a:solidFill>
                  <a:srgbClr val="FFF2CC"/>
                </a:solidFill>
                <a:latin typeface="Verdana"/>
                <a:ea typeface="Verdana"/>
                <a:cs typeface="Verdana"/>
                <a:sym typeface="Verdana"/>
              </a:rPr>
              <a:t> in Earth Systems</a:t>
            </a:r>
            <a:endParaRPr b="1">
              <a:solidFill>
                <a:srgbClr val="FFF2CC"/>
              </a:solidFill>
              <a:latin typeface="Verdana"/>
              <a:ea typeface="Verdana"/>
              <a:cs typeface="Verdana"/>
              <a:sym typeface="Verdana"/>
            </a:endParaRPr>
          </a:p>
          <a:p>
            <a:pPr indent="0" lvl="0" marL="0" rtl="0" algn="ctr">
              <a:lnSpc>
                <a:spcPct val="100000"/>
              </a:lnSpc>
              <a:spcBef>
                <a:spcPts val="0"/>
              </a:spcBef>
              <a:spcAft>
                <a:spcPts val="0"/>
              </a:spcAft>
              <a:buSzPts val="5200"/>
              <a:buNone/>
            </a:pPr>
            <a:r>
              <a:t/>
            </a:r>
            <a:endParaRPr b="1" sz="2800">
              <a:solidFill>
                <a:srgbClr val="FFF2CC"/>
              </a:solidFill>
              <a:latin typeface="Verdana"/>
              <a:ea typeface="Verdana"/>
              <a:cs typeface="Verdana"/>
              <a:sym typeface="Verdana"/>
            </a:endParaRPr>
          </a:p>
          <a:p>
            <a:pPr indent="0" lvl="0" marL="0" rtl="0" algn="ctr">
              <a:lnSpc>
                <a:spcPct val="100000"/>
              </a:lnSpc>
              <a:spcBef>
                <a:spcPts val="0"/>
              </a:spcBef>
              <a:spcAft>
                <a:spcPts val="0"/>
              </a:spcAft>
              <a:buClr>
                <a:schemeClr val="dk1"/>
              </a:buClr>
              <a:buSzPts val="1100"/>
              <a:buFont typeface="Arial"/>
              <a:buNone/>
            </a:pPr>
            <a:r>
              <a:rPr b="1" i="1" lang="en" sz="3100">
                <a:solidFill>
                  <a:srgbClr val="FFF2CC"/>
                </a:solidFill>
                <a:latin typeface="Verdana"/>
                <a:ea typeface="Verdana"/>
                <a:cs typeface="Verdana"/>
                <a:sym typeface="Verdana"/>
              </a:rPr>
              <a:t>Chemistry</a:t>
            </a:r>
            <a:endParaRPr b="1" i="1" sz="3100">
              <a:solidFill>
                <a:srgbClr val="FFF2CC"/>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2000">
              <a:solidFill>
                <a:srgbClr val="FFF2CC"/>
              </a:solidFill>
              <a:latin typeface="Verdana"/>
              <a:ea typeface="Verdana"/>
              <a:cs typeface="Verdana"/>
              <a:sym typeface="Verdana"/>
            </a:endParaRPr>
          </a:p>
          <a:p>
            <a:pPr indent="0" lvl="0" marL="0" rtl="0" algn="ctr">
              <a:lnSpc>
                <a:spcPct val="100000"/>
              </a:lnSpc>
              <a:spcBef>
                <a:spcPts val="0"/>
              </a:spcBef>
              <a:spcAft>
                <a:spcPts val="0"/>
              </a:spcAft>
              <a:buSzPts val="5200"/>
              <a:buNone/>
            </a:pPr>
            <a:r>
              <a:rPr b="1" lang="en" sz="2000">
                <a:solidFill>
                  <a:srgbClr val="FFF2CC"/>
                </a:solidFill>
                <a:latin typeface="Verdana"/>
                <a:ea typeface="Verdana"/>
                <a:cs typeface="Verdana"/>
                <a:sym typeface="Verdana"/>
              </a:rPr>
              <a:t>Learning Goal: Explore the </a:t>
            </a:r>
            <a:r>
              <a:rPr b="1" lang="en" sz="2000">
                <a:solidFill>
                  <a:srgbClr val="FFF2CC"/>
                </a:solidFill>
                <a:latin typeface="Verdana"/>
                <a:ea typeface="Verdana"/>
                <a:cs typeface="Verdana"/>
                <a:sym typeface="Verdana"/>
              </a:rPr>
              <a:t>science</a:t>
            </a:r>
            <a:r>
              <a:rPr b="1" lang="en" sz="2000">
                <a:solidFill>
                  <a:srgbClr val="FFF2CC"/>
                </a:solidFill>
                <a:latin typeface="Verdana"/>
                <a:ea typeface="Verdana"/>
                <a:cs typeface="Verdana"/>
                <a:sym typeface="Verdana"/>
              </a:rPr>
              <a:t> and history of wildfires, and connect them to climate change through greenhouse gas data analysis.</a:t>
            </a:r>
            <a:endParaRPr b="1" sz="2000">
              <a:solidFill>
                <a:srgbClr val="FFF2CC"/>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txBox="1"/>
          <p:nvPr>
            <p:ph type="title"/>
          </p:nvPr>
        </p:nvSpPr>
        <p:spPr>
          <a:xfrm>
            <a:off x="311700" y="22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Economic Costs</a:t>
            </a:r>
            <a:endParaRPr/>
          </a:p>
        </p:txBody>
      </p:sp>
      <p:pic>
        <p:nvPicPr>
          <p:cNvPr id="120" name="Google Shape;120;p10">
            <a:hlinkClick r:id="rId3"/>
          </p:cNvPr>
          <p:cNvPicPr preferRelativeResize="0"/>
          <p:nvPr/>
        </p:nvPicPr>
        <p:blipFill rotWithShape="1">
          <a:blip r:embed="rId4">
            <a:alphaModFix/>
          </a:blip>
          <a:srcRect b="0" l="0" r="0" t="0"/>
          <a:stretch/>
        </p:blipFill>
        <p:spPr>
          <a:xfrm>
            <a:off x="67350" y="965378"/>
            <a:ext cx="4392926" cy="3508800"/>
          </a:xfrm>
          <a:prstGeom prst="rect">
            <a:avLst/>
          </a:prstGeom>
          <a:noFill/>
          <a:ln>
            <a:noFill/>
          </a:ln>
        </p:spPr>
      </p:pic>
      <p:pic>
        <p:nvPicPr>
          <p:cNvPr id="121" name="Google Shape;121;p10">
            <a:hlinkClick r:id="rId5"/>
          </p:cNvPr>
          <p:cNvPicPr preferRelativeResize="0"/>
          <p:nvPr/>
        </p:nvPicPr>
        <p:blipFill rotWithShape="1">
          <a:blip r:embed="rId6">
            <a:alphaModFix/>
          </a:blip>
          <a:srcRect b="0" l="0" r="0" t="0"/>
          <a:stretch/>
        </p:blipFill>
        <p:spPr>
          <a:xfrm>
            <a:off x="4572000" y="1174113"/>
            <a:ext cx="4500376" cy="309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28075" y="105100"/>
            <a:ext cx="9087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2800"/>
              <a:buNone/>
            </a:pPr>
            <a:r>
              <a:rPr b="1" lang="en" sz="3000">
                <a:solidFill>
                  <a:srgbClr val="FF0000"/>
                </a:solidFill>
              </a:rPr>
              <a:t>3. Combustion: The Chemical Reaction of Fire</a:t>
            </a:r>
            <a:endParaRPr b="1" sz="3000">
              <a:solidFill>
                <a:srgbClr val="FF0000"/>
              </a:solidFill>
            </a:endParaRPr>
          </a:p>
        </p:txBody>
      </p:sp>
      <p:pic>
        <p:nvPicPr>
          <p:cNvPr descr="This video appears in the unit 'Reactions and Energy', which covers Year 9 chemistry topics in the Australian Curriculum:&#10;&#10;https://stileapp.com/au/library/publishers/cosmos-magazine/compilations/cosmos-lessons/584a35d6-b7db-4331-aaaa-0019ea46adb3" id="127" name="Google Shape;127;p11" title="What is combustion?">
            <a:hlinkClick r:id="rId3"/>
          </p:cNvPr>
          <p:cNvPicPr preferRelativeResize="0"/>
          <p:nvPr/>
        </p:nvPicPr>
        <p:blipFill rotWithShape="1">
          <a:blip r:embed="rId4">
            <a:alphaModFix/>
          </a:blip>
          <a:srcRect b="0" l="0" r="0" t="0"/>
          <a:stretch/>
        </p:blipFill>
        <p:spPr>
          <a:xfrm>
            <a:off x="3969925" y="1136100"/>
            <a:ext cx="5104525" cy="2871300"/>
          </a:xfrm>
          <a:prstGeom prst="rect">
            <a:avLst/>
          </a:prstGeom>
          <a:noFill/>
          <a:ln>
            <a:noFill/>
          </a:ln>
        </p:spPr>
      </p:pic>
      <p:sp>
        <p:nvSpPr>
          <p:cNvPr id="128" name="Google Shape;128;p11"/>
          <p:cNvSpPr txBox="1"/>
          <p:nvPr/>
        </p:nvSpPr>
        <p:spPr>
          <a:xfrm>
            <a:off x="124300" y="4669725"/>
            <a:ext cx="8472000" cy="769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t/>
            </a:r>
            <a:endParaRPr b="0" i="0" sz="2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txBox="1"/>
          <p:nvPr/>
        </p:nvSpPr>
        <p:spPr>
          <a:xfrm>
            <a:off x="124300" y="941300"/>
            <a:ext cx="37389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FF"/>
                </a:solidFill>
                <a:latin typeface="Arial"/>
                <a:ea typeface="Arial"/>
                <a:cs typeface="Arial"/>
                <a:sym typeface="Arial"/>
              </a:rPr>
              <a:t>As you watch the video, answer the following questions in your handout:</a:t>
            </a:r>
            <a:endParaRPr b="0" i="0" sz="2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a:p>
            <a:pPr indent="-349250" lvl="0" marL="457200" marR="0" rtl="0" algn="l">
              <a:lnSpc>
                <a:spcPct val="100000"/>
              </a:lnSpc>
              <a:spcBef>
                <a:spcPts val="0"/>
              </a:spcBef>
              <a:spcAft>
                <a:spcPts val="0"/>
              </a:spcAft>
              <a:buClr>
                <a:schemeClr val="dk1"/>
              </a:buClr>
              <a:buSzPts val="1900"/>
              <a:buFont typeface="Arial"/>
              <a:buAutoNum type="arabicPeriod"/>
            </a:pPr>
            <a:r>
              <a:rPr b="0" i="0" lang="en" sz="1900" u="none" cap="none" strike="noStrike">
                <a:solidFill>
                  <a:schemeClr val="dk1"/>
                </a:solidFill>
                <a:latin typeface="Arial"/>
                <a:ea typeface="Arial"/>
                <a:cs typeface="Arial"/>
                <a:sym typeface="Arial"/>
              </a:rPr>
              <a:t>What is a chemical reaction? </a:t>
            </a:r>
            <a:endParaRPr b="0" i="0" sz="1900" u="none" cap="none" strike="noStrike">
              <a:solidFill>
                <a:schemeClr val="dk1"/>
              </a:solidFill>
              <a:latin typeface="Arial"/>
              <a:ea typeface="Arial"/>
              <a:cs typeface="Arial"/>
              <a:sym typeface="Arial"/>
            </a:endParaRPr>
          </a:p>
          <a:p>
            <a:pPr indent="-349250" lvl="0" marL="457200" marR="0" rtl="0" algn="l">
              <a:lnSpc>
                <a:spcPct val="100000"/>
              </a:lnSpc>
              <a:spcBef>
                <a:spcPts val="0"/>
              </a:spcBef>
              <a:spcAft>
                <a:spcPts val="0"/>
              </a:spcAft>
              <a:buClr>
                <a:schemeClr val="dk1"/>
              </a:buClr>
              <a:buSzPts val="1900"/>
              <a:buFont typeface="Arial"/>
              <a:buAutoNum type="arabicPeriod"/>
            </a:pPr>
            <a:r>
              <a:rPr b="0" i="0" lang="en" sz="1900" u="none" cap="none" strike="noStrike">
                <a:solidFill>
                  <a:schemeClr val="dk1"/>
                </a:solidFill>
                <a:latin typeface="Arial"/>
                <a:ea typeface="Arial"/>
                <a:cs typeface="Arial"/>
                <a:sym typeface="Arial"/>
              </a:rPr>
              <a:t>What is needed </a:t>
            </a:r>
            <a:r>
              <a:rPr lang="en" sz="1900">
                <a:solidFill>
                  <a:schemeClr val="dk1"/>
                </a:solidFill>
              </a:rPr>
              <a:t>for </a:t>
            </a:r>
            <a:r>
              <a:rPr b="0" i="0" lang="en" sz="1900" u="none" cap="none" strike="noStrike">
                <a:solidFill>
                  <a:schemeClr val="dk1"/>
                </a:solidFill>
                <a:latin typeface="Arial"/>
                <a:ea typeface="Arial"/>
                <a:cs typeface="Arial"/>
                <a:sym typeface="Arial"/>
              </a:rPr>
              <a:t>a combustion reaction </a:t>
            </a:r>
            <a:r>
              <a:rPr lang="en" sz="1900">
                <a:solidFill>
                  <a:schemeClr val="dk1"/>
                </a:solidFill>
              </a:rPr>
              <a:t>to happen</a:t>
            </a:r>
            <a:r>
              <a:rPr b="0" i="0" lang="en" sz="1900" u="none" cap="none" strike="noStrike">
                <a:solidFill>
                  <a:schemeClr val="dk1"/>
                </a:solidFill>
                <a:latin typeface="Arial"/>
                <a:ea typeface="Arial"/>
                <a:cs typeface="Arial"/>
                <a:sym typeface="Arial"/>
              </a:rPr>
              <a:t>?</a:t>
            </a:r>
            <a:endParaRPr b="0" i="0" sz="1900" u="none" cap="none" strike="noStrike">
              <a:solidFill>
                <a:schemeClr val="dk1"/>
              </a:solidFill>
              <a:latin typeface="Arial"/>
              <a:ea typeface="Arial"/>
              <a:cs typeface="Arial"/>
              <a:sym typeface="Arial"/>
            </a:endParaRPr>
          </a:p>
          <a:p>
            <a:pPr indent="-349250" lvl="0" marL="457200" marR="0" rtl="0" algn="l">
              <a:lnSpc>
                <a:spcPct val="100000"/>
              </a:lnSpc>
              <a:spcBef>
                <a:spcPts val="0"/>
              </a:spcBef>
              <a:spcAft>
                <a:spcPts val="0"/>
              </a:spcAft>
              <a:buClr>
                <a:schemeClr val="dk1"/>
              </a:buClr>
              <a:buSzPts val="1900"/>
              <a:buFont typeface="Arial"/>
              <a:buAutoNum type="arabicPeriod"/>
            </a:pPr>
            <a:r>
              <a:rPr b="0" i="0" lang="en" sz="1900" u="none" cap="none" strike="noStrike">
                <a:solidFill>
                  <a:schemeClr val="dk1"/>
                </a:solidFill>
                <a:latin typeface="Arial"/>
                <a:ea typeface="Arial"/>
                <a:cs typeface="Arial"/>
                <a:sym typeface="Arial"/>
              </a:rPr>
              <a:t>What does a combustion reaction produce?</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27600" y="49600"/>
            <a:ext cx="9199200" cy="111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2800"/>
              <a:buNone/>
            </a:pPr>
            <a:r>
              <a:rPr b="1" lang="en" sz="3400">
                <a:solidFill>
                  <a:srgbClr val="FF0000"/>
                </a:solidFill>
              </a:rPr>
              <a:t>4. Climate</a:t>
            </a:r>
            <a:r>
              <a:rPr lang="en" sz="2200">
                <a:solidFill>
                  <a:srgbClr val="FF0000"/>
                </a:solidFill>
              </a:rPr>
              <a:t> </a:t>
            </a:r>
            <a:r>
              <a:rPr b="1" lang="en" sz="3400">
                <a:solidFill>
                  <a:srgbClr val="FF0000"/>
                </a:solidFill>
              </a:rPr>
              <a:t>C</a:t>
            </a:r>
            <a:r>
              <a:rPr b="1" lang="en" sz="3400">
                <a:solidFill>
                  <a:srgbClr val="FF0000"/>
                </a:solidFill>
              </a:rPr>
              <a:t>hange and Wildfires</a:t>
            </a:r>
            <a:endParaRPr b="1" sz="3400">
              <a:solidFill>
                <a:srgbClr val="FF0000"/>
              </a:solidFill>
            </a:endParaRPr>
          </a:p>
        </p:txBody>
      </p:sp>
      <p:sp>
        <p:nvSpPr>
          <p:cNvPr id="135" name="Google Shape;135;p13"/>
          <p:cNvSpPr txBox="1"/>
          <p:nvPr>
            <p:ph idx="1" type="body"/>
          </p:nvPr>
        </p:nvSpPr>
        <p:spPr>
          <a:xfrm>
            <a:off x="132300" y="960350"/>
            <a:ext cx="9011700" cy="37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do a</a:t>
            </a:r>
            <a:r>
              <a:rPr b="1" lang="en"/>
              <a:t> r</a:t>
            </a:r>
            <a:r>
              <a:rPr b="1" lang="en"/>
              <a:t>eading activity</a:t>
            </a:r>
            <a:r>
              <a:rPr lang="en"/>
              <a:t> to review information about how climate change related with wildfires:</a:t>
            </a:r>
            <a:endParaRPr/>
          </a:p>
          <a:p>
            <a:pPr indent="0" lvl="0" marL="0" rtl="0" algn="l">
              <a:lnSpc>
                <a:spcPct val="115000"/>
              </a:lnSpc>
              <a:spcBef>
                <a:spcPts val="1600"/>
              </a:spcBef>
              <a:spcAft>
                <a:spcPts val="0"/>
              </a:spcAft>
              <a:buSzPts val="1800"/>
              <a:buNone/>
            </a:pPr>
            <a:r>
              <a:rPr lang="en"/>
              <a:t>We will use the jigsaw strategy to read three articles. Follow the instructions from the Student Handout (Section 4).</a:t>
            </a:r>
            <a:endParaRPr/>
          </a:p>
          <a:p>
            <a:pPr indent="0" lvl="0" marL="0" rtl="0" algn="l">
              <a:lnSpc>
                <a:spcPct val="115000"/>
              </a:lnSpc>
              <a:spcBef>
                <a:spcPts val="1600"/>
              </a:spcBef>
              <a:spcAft>
                <a:spcPts val="0"/>
              </a:spcAft>
              <a:buSzPts val="1800"/>
              <a:buNone/>
            </a:pPr>
            <a:r>
              <a:rPr lang="en">
                <a:solidFill>
                  <a:srgbClr val="000000"/>
                </a:solidFill>
              </a:rPr>
              <a:t>1 </a:t>
            </a:r>
            <a:r>
              <a:rPr lang="en" u="sng">
                <a:solidFill>
                  <a:srgbClr val="1155CC"/>
                </a:solidFill>
                <a:hlinkClick r:id="rId3">
                  <a:extLst>
                    <a:ext uri="{A12FA001-AC4F-418D-AE19-62706E023703}">
                      <ahyp:hlinkClr val="tx"/>
                    </a:ext>
                  </a:extLst>
                </a:hlinkClick>
              </a:rPr>
              <a:t>How Wildfires Can Affect Climate Change (and Vice Vers</a:t>
            </a:r>
            <a:r>
              <a:rPr lang="en" u="sng">
                <a:solidFill>
                  <a:srgbClr val="1155CC"/>
                </a:solidFill>
              </a:rPr>
              <a:t>a)</a:t>
            </a:r>
            <a:endParaRPr u="sng">
              <a:solidFill>
                <a:srgbClr val="1155CC"/>
              </a:solidFill>
            </a:endParaRPr>
          </a:p>
          <a:p>
            <a:pPr indent="0" lvl="0" marL="0" rtl="0" algn="l">
              <a:lnSpc>
                <a:spcPct val="115000"/>
              </a:lnSpc>
              <a:spcBef>
                <a:spcPts val="0"/>
              </a:spcBef>
              <a:spcAft>
                <a:spcPts val="0"/>
              </a:spcAft>
              <a:buSzPts val="1800"/>
              <a:buNone/>
            </a:pPr>
            <a:r>
              <a:t/>
            </a:r>
            <a:endParaRPr u="sng">
              <a:solidFill>
                <a:srgbClr val="1155CC"/>
              </a:solidFill>
            </a:endParaRPr>
          </a:p>
          <a:p>
            <a:pPr indent="0" lvl="0" marL="0" rtl="0" algn="l">
              <a:lnSpc>
                <a:spcPct val="115000"/>
              </a:lnSpc>
              <a:spcBef>
                <a:spcPts val="0"/>
              </a:spcBef>
              <a:spcAft>
                <a:spcPts val="0"/>
              </a:spcAft>
              <a:buSzPts val="1800"/>
              <a:buNone/>
            </a:pPr>
            <a:r>
              <a:rPr lang="en">
                <a:solidFill>
                  <a:srgbClr val="000000"/>
                </a:solidFill>
              </a:rPr>
              <a:t>2.</a:t>
            </a:r>
            <a:r>
              <a:rPr lang="en" u="sng">
                <a:solidFill>
                  <a:srgbClr val="1155CC"/>
                </a:solidFill>
                <a:hlinkClick r:id="rId4">
                  <a:extLst>
                    <a:ext uri="{A12FA001-AC4F-418D-AE19-62706E023703}">
                      <ahyp:hlinkClr val="tx"/>
                    </a:ext>
                  </a:extLst>
                </a:hlinkClick>
              </a:rPr>
              <a:t>Frequently Asked Questions: Wildfire Emissions. Fire is part of Earth’s carbon cycle; combustion of fossil fuels is not. </a:t>
            </a:r>
            <a:endParaRPr>
              <a:solidFill>
                <a:srgbClr val="000000"/>
              </a:solidFill>
            </a:endParaRPr>
          </a:p>
          <a:p>
            <a:pPr indent="0" lvl="0" marL="0" rtl="0" algn="l">
              <a:lnSpc>
                <a:spcPct val="115000"/>
              </a:lnSpc>
              <a:spcBef>
                <a:spcPts val="0"/>
              </a:spcBef>
              <a:spcAft>
                <a:spcPts val="0"/>
              </a:spcAft>
              <a:buSzPts val="1800"/>
              <a:buNone/>
            </a:pPr>
            <a:r>
              <a:t/>
            </a:r>
            <a:endParaRPr>
              <a:solidFill>
                <a:srgbClr val="000000"/>
              </a:solidFill>
            </a:endParaRPr>
          </a:p>
          <a:p>
            <a:pPr indent="0" lvl="0" marL="0" rtl="0" algn="l">
              <a:lnSpc>
                <a:spcPct val="115000"/>
              </a:lnSpc>
              <a:spcBef>
                <a:spcPts val="0"/>
              </a:spcBef>
              <a:spcAft>
                <a:spcPts val="0"/>
              </a:spcAft>
              <a:buSzPts val="1800"/>
              <a:buNone/>
            </a:pPr>
            <a:r>
              <a:rPr lang="en">
                <a:solidFill>
                  <a:srgbClr val="000000"/>
                </a:solidFill>
              </a:rPr>
              <a:t>3.</a:t>
            </a:r>
            <a:r>
              <a:rPr lang="en" u="sng">
                <a:solidFill>
                  <a:srgbClr val="1155CC"/>
                </a:solidFill>
              </a:rPr>
              <a:t> </a:t>
            </a:r>
            <a:r>
              <a:rPr lang="en" u="sng">
                <a:solidFill>
                  <a:srgbClr val="1155CC"/>
                </a:solidFill>
                <a:hlinkClick r:id="rId5">
                  <a:extLst>
                    <a:ext uri="{A12FA001-AC4F-418D-AE19-62706E023703}">
                      <ahyp:hlinkClr val="tx"/>
                    </a:ext>
                  </a:extLst>
                </a:hlinkClick>
              </a:rPr>
              <a:t>Wildfire climate connection</a:t>
            </a:r>
            <a:endParaRPr>
              <a:solidFill>
                <a:srgbClr val="000000"/>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316525" y="108575"/>
            <a:ext cx="9248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FF0000"/>
                </a:solidFill>
              </a:rPr>
              <a:t>5. How Wildfires Affect Our Community</a:t>
            </a:r>
            <a:endParaRPr b="1" sz="3400">
              <a:solidFill>
                <a:srgbClr val="FF0000"/>
              </a:solidFill>
            </a:endParaRPr>
          </a:p>
        </p:txBody>
      </p:sp>
      <p:sp>
        <p:nvSpPr>
          <p:cNvPr id="141" name="Google Shape;141;p14"/>
          <p:cNvSpPr txBox="1"/>
          <p:nvPr>
            <p:ph idx="1" type="body"/>
          </p:nvPr>
        </p:nvSpPr>
        <p:spPr>
          <a:xfrm>
            <a:off x="140075" y="1110625"/>
            <a:ext cx="8966400" cy="3939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Remember that CO</a:t>
            </a:r>
            <a:r>
              <a:rPr baseline="-25000" lang="en"/>
              <a:t>2</a:t>
            </a:r>
            <a:r>
              <a:rPr lang="en"/>
              <a:t> is one of the products of the combustion reaction and therefore is a product of wildfires.</a:t>
            </a:r>
            <a:endParaRPr/>
          </a:p>
          <a:p>
            <a:pPr indent="0" lvl="0" marL="457200" marR="0" rtl="0" algn="l">
              <a:lnSpc>
                <a:spcPct val="115000"/>
              </a:lnSpc>
              <a:spcBef>
                <a:spcPts val="800"/>
              </a:spcBef>
              <a:spcAft>
                <a:spcPts val="0"/>
              </a:spcAft>
              <a:buSzPts val="1800"/>
              <a:buNone/>
            </a:pPr>
            <a:r>
              <a:t/>
            </a:r>
            <a:endParaRPr sz="200"/>
          </a:p>
          <a:p>
            <a:pPr indent="-342900" lvl="0" marL="457200" marR="0" rtl="0" algn="l">
              <a:lnSpc>
                <a:spcPct val="115000"/>
              </a:lnSpc>
              <a:spcBef>
                <a:spcPts val="800"/>
              </a:spcBef>
              <a:spcAft>
                <a:spcPts val="0"/>
              </a:spcAft>
              <a:buSzPts val="1800"/>
              <a:buChar char="●"/>
            </a:pPr>
            <a:r>
              <a:rPr lang="en" u="sng">
                <a:solidFill>
                  <a:schemeClr val="hlink"/>
                </a:solidFill>
                <a:highlight>
                  <a:srgbClr val="FFFFFF"/>
                </a:highlight>
                <a:hlinkClick r:id="rId3"/>
              </a:rPr>
              <a:t>According to California’s Air Resources Board (CARB)</a:t>
            </a:r>
            <a:r>
              <a:rPr lang="en">
                <a:solidFill>
                  <a:srgbClr val="2D333D"/>
                </a:solidFill>
                <a:highlight>
                  <a:srgbClr val="FFFFFF"/>
                </a:highlight>
              </a:rPr>
              <a:t>:</a:t>
            </a:r>
            <a:r>
              <a:rPr lang="en">
                <a:solidFill>
                  <a:srgbClr val="2D333D"/>
                </a:solidFill>
                <a:highlight>
                  <a:srgbClr val="FFFFFF"/>
                </a:highlight>
              </a:rPr>
              <a:t>  the 2020 wildfire GHG emissions, were the worst fire year on record (by acres burned) for the State of California. The emissions estimate, 112 million metric tons of CO</a:t>
            </a:r>
            <a:r>
              <a:rPr baseline="-25000" lang="en">
                <a:solidFill>
                  <a:srgbClr val="2D333D"/>
                </a:solidFill>
                <a:highlight>
                  <a:srgbClr val="FFFFFF"/>
                </a:highlight>
              </a:rPr>
              <a:t>2</a:t>
            </a:r>
            <a:r>
              <a:rPr lang="en">
                <a:solidFill>
                  <a:srgbClr val="2D333D"/>
                </a:solidFill>
                <a:highlight>
                  <a:srgbClr val="FFFFFF"/>
                </a:highlight>
              </a:rPr>
              <a:t>, is equivalent to the amount of carbon contained in the structural lumber of 6.3 million average California homes, or over 75 percent of all homes in California.</a:t>
            </a:r>
            <a:r>
              <a:rPr i="1" lang="en">
                <a:solidFill>
                  <a:srgbClr val="2D333D"/>
                </a:solidFill>
                <a:highlight>
                  <a:srgbClr val="FFFFFF"/>
                </a:highlight>
              </a:rPr>
              <a:t> </a:t>
            </a:r>
            <a:endParaRPr i="1">
              <a:solidFill>
                <a:srgbClr val="2D333D"/>
              </a:solidFill>
              <a:highlight>
                <a:srgbClr val="FFFFFF"/>
              </a:highlight>
            </a:endParaRPr>
          </a:p>
          <a:p>
            <a:pPr indent="0" lvl="0" marL="0" marR="0" rtl="0" algn="l">
              <a:lnSpc>
                <a:spcPct val="115000"/>
              </a:lnSpc>
              <a:spcBef>
                <a:spcPts val="800"/>
              </a:spcBef>
              <a:spcAft>
                <a:spcPts val="0"/>
              </a:spcAft>
              <a:buSzPts val="1800"/>
              <a:buNone/>
            </a:pPr>
            <a:r>
              <a:t/>
            </a:r>
            <a:endParaRPr i="1" sz="100">
              <a:solidFill>
                <a:srgbClr val="2D333D"/>
              </a:solidFill>
              <a:highlight>
                <a:srgbClr val="FFFFFF"/>
              </a:highlight>
            </a:endParaRPr>
          </a:p>
          <a:p>
            <a:pPr indent="-342900" lvl="0" marL="457200" marR="0" rtl="0" algn="l">
              <a:lnSpc>
                <a:spcPct val="115000"/>
              </a:lnSpc>
              <a:spcBef>
                <a:spcPts val="800"/>
              </a:spcBef>
              <a:spcAft>
                <a:spcPts val="0"/>
              </a:spcAft>
              <a:buSzPts val="1800"/>
              <a:buChar char="●"/>
            </a:pPr>
            <a:r>
              <a:rPr lang="en">
                <a:solidFill>
                  <a:srgbClr val="2D333D"/>
                </a:solidFill>
                <a:highlight>
                  <a:srgbClr val="FFFFFF"/>
                </a:highlight>
              </a:rPr>
              <a:t>Carbon dioxide emissions from boreal forest fires have been increasing since at least the year 2000, reaching a new high in 2021, </a:t>
            </a:r>
            <a:r>
              <a:rPr lang="en" u="sng">
                <a:solidFill>
                  <a:schemeClr val="hlink"/>
                </a:solidFill>
                <a:highlight>
                  <a:srgbClr val="FFFFFF"/>
                </a:highlight>
                <a:hlinkClick r:id="rId4"/>
              </a:rPr>
              <a:t>Zheng et al. </a:t>
            </a:r>
            <a:r>
              <a:rPr lang="en">
                <a:solidFill>
                  <a:srgbClr val="2D333D"/>
                </a:solidFill>
                <a:highlight>
                  <a:srgbClr val="FFFFFF"/>
                </a:highlight>
              </a:rPr>
              <a:t>report. Although boreal fires typically produce about 10% of global carbon dioxide emissions from wildfires, in 2021 they produced nearly one quarter of the total. </a:t>
            </a:r>
            <a:endParaRPr>
              <a:solidFill>
                <a:srgbClr val="2D333D"/>
              </a:solidFill>
              <a:highlight>
                <a:srgbClr val="FFFFFF"/>
              </a:highlight>
            </a:endParaRPr>
          </a:p>
        </p:txBody>
      </p:sp>
      <p:sp>
        <p:nvSpPr>
          <p:cNvPr id="142" name="Google Shape;142;p14"/>
          <p:cNvSpPr txBox="1"/>
          <p:nvPr/>
        </p:nvSpPr>
        <p:spPr>
          <a:xfrm>
            <a:off x="140075" y="637475"/>
            <a:ext cx="4921500" cy="5694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600"/>
              </a:spcAft>
              <a:buClr>
                <a:srgbClr val="000000"/>
              </a:buClr>
              <a:buSzPts val="2500"/>
              <a:buFont typeface="Arial"/>
              <a:buNone/>
            </a:pPr>
            <a:r>
              <a:rPr b="0" i="0" lang="en" sz="2500" u="sng" cap="none" strike="noStrike">
                <a:solidFill>
                  <a:srgbClr val="333333"/>
                </a:solidFill>
                <a:latin typeface="Arial"/>
                <a:ea typeface="Arial"/>
                <a:cs typeface="Arial"/>
                <a:sym typeface="Arial"/>
              </a:rPr>
              <a:t>Overview:</a:t>
            </a:r>
            <a:endParaRPr b="0" i="0" sz="2500" u="sng" cap="none" strike="noStrike">
              <a:solidFill>
                <a:srgbClr val="33333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53850" y="-44425"/>
            <a:ext cx="9036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000"/>
              <a:t>Part 1: </a:t>
            </a:r>
            <a:r>
              <a:rPr b="1" lang="en" sz="3000"/>
              <a:t>Analyze Local Urban Air Quality Data  </a:t>
            </a:r>
            <a:endParaRPr b="1" sz="3400">
              <a:solidFill>
                <a:srgbClr val="FF0000"/>
              </a:solidFill>
            </a:endParaRPr>
          </a:p>
        </p:txBody>
      </p:sp>
      <p:sp>
        <p:nvSpPr>
          <p:cNvPr id="148" name="Google Shape;148;p15"/>
          <p:cNvSpPr txBox="1"/>
          <p:nvPr>
            <p:ph idx="1" type="body"/>
          </p:nvPr>
        </p:nvSpPr>
        <p:spPr>
          <a:xfrm>
            <a:off x="184875" y="60995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800"/>
              <a:buNone/>
            </a:pPr>
            <a:r>
              <a:rPr lang="en" sz="2400" u="sng">
                <a:solidFill>
                  <a:srgbClr val="333333"/>
                </a:solidFill>
              </a:rPr>
              <a:t>Introduction of BEACO</a:t>
            </a:r>
            <a:r>
              <a:rPr baseline="-25000" lang="en" sz="2400" u="sng">
                <a:solidFill>
                  <a:srgbClr val="333333"/>
                </a:solidFill>
              </a:rPr>
              <a:t>2</a:t>
            </a:r>
            <a:r>
              <a:rPr lang="en" sz="2400" u="sng">
                <a:solidFill>
                  <a:srgbClr val="333333"/>
                </a:solidFill>
              </a:rPr>
              <a:t>N*  sensors:</a:t>
            </a:r>
            <a:r>
              <a:rPr lang="en" sz="2400">
                <a:solidFill>
                  <a:srgbClr val="FFFFFF"/>
                </a:solidFill>
                <a:uFill>
                  <a:noFill/>
                </a:uFill>
                <a:latin typeface="Roboto"/>
                <a:ea typeface="Roboto"/>
                <a:cs typeface="Roboto"/>
                <a:sym typeface="Roboto"/>
                <a:hlinkClick r:id="rId3">
                  <a:extLst>
                    <a:ext uri="{A12FA001-AC4F-418D-AE19-62706E023703}">
                      <ahyp:hlinkClr val="tx"/>
                    </a:ext>
                  </a:extLst>
                </a:hlinkClick>
              </a:rPr>
              <a:t>h</a:t>
            </a:r>
            <a:r>
              <a:rPr lang="en" sz="2400" u="sng">
                <a:solidFill>
                  <a:srgbClr val="333333"/>
                </a:solidFill>
              </a:rPr>
              <a:t>(</a:t>
            </a:r>
            <a:r>
              <a:rPr lang="en" sz="2400" u="sng">
                <a:solidFill>
                  <a:schemeClr val="hlink"/>
                </a:solidFill>
                <a:hlinkClick r:id="rId4"/>
              </a:rPr>
              <a:t>video</a:t>
            </a:r>
            <a:r>
              <a:rPr lang="en" sz="2400" u="sng">
                <a:solidFill>
                  <a:srgbClr val="333333"/>
                </a:solidFill>
              </a:rPr>
              <a:t>)</a:t>
            </a:r>
            <a:endParaRPr sz="2400" u="sng">
              <a:solidFill>
                <a:srgbClr val="333333"/>
              </a:solidFill>
            </a:endParaRPr>
          </a:p>
          <a:p>
            <a:pPr indent="0" lvl="0" marL="0" marR="0" rtl="0" algn="l">
              <a:lnSpc>
                <a:spcPct val="115000"/>
              </a:lnSpc>
              <a:spcBef>
                <a:spcPts val="1600"/>
              </a:spcBef>
              <a:spcAft>
                <a:spcPts val="0"/>
              </a:spcAft>
              <a:buSzPts val="1800"/>
              <a:buNone/>
            </a:pPr>
            <a:r>
              <a:rPr lang="en">
                <a:solidFill>
                  <a:srgbClr val="212529"/>
                </a:solidFill>
                <a:highlight>
                  <a:srgbClr val="FFFFFF"/>
                </a:highlight>
              </a:rPr>
              <a:t>BEACO</a:t>
            </a:r>
            <a:r>
              <a:rPr baseline="-25000" lang="en">
                <a:solidFill>
                  <a:srgbClr val="212529"/>
                </a:solidFill>
                <a:highlight>
                  <a:srgbClr val="FFFFFF"/>
                </a:highlight>
              </a:rPr>
              <a:t>2</a:t>
            </a:r>
            <a:r>
              <a:rPr lang="en">
                <a:solidFill>
                  <a:srgbClr val="212529"/>
                </a:solidFill>
                <a:highlight>
                  <a:srgbClr val="FFFFFF"/>
                </a:highlight>
              </a:rPr>
              <a:t>N is a new approach to observing atmospheric greenhouse gases (GHGs) over an urban area. Instead of using a small number of extremely sensitive instruments to measure a large area, </a:t>
            </a:r>
            <a:r>
              <a:rPr lang="en">
                <a:solidFill>
                  <a:srgbClr val="212529"/>
                </a:solidFill>
                <a:highlight>
                  <a:schemeClr val="lt1"/>
                </a:highlight>
              </a:rPr>
              <a:t>BEACO</a:t>
            </a:r>
            <a:r>
              <a:rPr baseline="-25000" lang="en">
                <a:solidFill>
                  <a:srgbClr val="212529"/>
                </a:solidFill>
                <a:highlight>
                  <a:schemeClr val="lt1"/>
                </a:highlight>
              </a:rPr>
              <a:t>2</a:t>
            </a:r>
            <a:r>
              <a:rPr lang="en">
                <a:solidFill>
                  <a:srgbClr val="212529"/>
                </a:solidFill>
                <a:highlight>
                  <a:schemeClr val="lt1"/>
                </a:highlight>
              </a:rPr>
              <a:t>N</a:t>
            </a:r>
            <a:r>
              <a:rPr lang="en">
                <a:solidFill>
                  <a:srgbClr val="212529"/>
                </a:solidFill>
                <a:highlight>
                  <a:srgbClr val="FFFFFF"/>
                </a:highlight>
              </a:rPr>
              <a:t> covers interesting locations with a network of sensors - called 'nodes' -  approximately 1 mile (2km) apart from each other. Although  the individual nodes are less precise than the highly sensitive traditional sensors, when working as part of a network, the nodes create a highly detailed map of CO</a:t>
            </a:r>
            <a:r>
              <a:rPr baseline="-25000" lang="en">
                <a:solidFill>
                  <a:srgbClr val="212529"/>
                </a:solidFill>
                <a:highlight>
                  <a:srgbClr val="FFFFFF"/>
                </a:highlight>
              </a:rPr>
              <a:t>2</a:t>
            </a:r>
            <a:r>
              <a:rPr lang="en">
                <a:solidFill>
                  <a:srgbClr val="212529"/>
                </a:solidFill>
                <a:highlight>
                  <a:srgbClr val="FFFFFF"/>
                </a:highlight>
              </a:rPr>
              <a:t> and pollutants in our air such as NO, NO</a:t>
            </a:r>
            <a:r>
              <a:rPr baseline="-25000" lang="en">
                <a:solidFill>
                  <a:srgbClr val="212529"/>
                </a:solidFill>
                <a:highlight>
                  <a:srgbClr val="FFFFFF"/>
                </a:highlight>
              </a:rPr>
              <a:t>2</a:t>
            </a:r>
            <a:r>
              <a:rPr lang="en">
                <a:solidFill>
                  <a:srgbClr val="212529"/>
                </a:solidFill>
                <a:highlight>
                  <a:srgbClr val="FFFFFF"/>
                </a:highlight>
              </a:rPr>
              <a:t>, O</a:t>
            </a:r>
            <a:r>
              <a:rPr baseline="-25000" lang="en">
                <a:solidFill>
                  <a:srgbClr val="212529"/>
                </a:solidFill>
                <a:highlight>
                  <a:srgbClr val="FFFFFF"/>
                </a:highlight>
              </a:rPr>
              <a:t>3</a:t>
            </a:r>
            <a:r>
              <a:rPr lang="en">
                <a:solidFill>
                  <a:srgbClr val="212529"/>
                </a:solidFill>
                <a:highlight>
                  <a:srgbClr val="FFFFFF"/>
                </a:highlight>
              </a:rPr>
              <a:t>, CO, and PM (particulate matter).</a:t>
            </a:r>
            <a:endParaRPr>
              <a:solidFill>
                <a:srgbClr val="212529"/>
              </a:solidFill>
              <a:highlight>
                <a:srgbClr val="FFFFFF"/>
              </a:highlight>
            </a:endParaRPr>
          </a:p>
          <a:p>
            <a:pPr indent="0" lvl="0" marL="0" marR="0" rtl="0" algn="l">
              <a:lnSpc>
                <a:spcPct val="115000"/>
              </a:lnSpc>
              <a:spcBef>
                <a:spcPts val="1600"/>
              </a:spcBef>
              <a:spcAft>
                <a:spcPts val="0"/>
              </a:spcAft>
              <a:buSzPts val="1800"/>
              <a:buNone/>
            </a:pPr>
            <a:r>
              <a:rPr lang="en" sz="1900">
                <a:solidFill>
                  <a:srgbClr val="0000FF"/>
                </a:solidFill>
                <a:highlight>
                  <a:srgbClr val="FFFFFF"/>
                </a:highlight>
              </a:rPr>
              <a:t>Summarize in your handout what you have learned about </a:t>
            </a:r>
            <a:r>
              <a:rPr lang="en" sz="1900">
                <a:solidFill>
                  <a:srgbClr val="0000FF"/>
                </a:solidFill>
                <a:highlight>
                  <a:schemeClr val="lt1"/>
                </a:highlight>
              </a:rPr>
              <a:t>BEACO</a:t>
            </a:r>
            <a:r>
              <a:rPr baseline="-25000" lang="en" sz="1900">
                <a:solidFill>
                  <a:srgbClr val="0000FF"/>
                </a:solidFill>
                <a:highlight>
                  <a:schemeClr val="lt1"/>
                </a:highlight>
              </a:rPr>
              <a:t>2</a:t>
            </a:r>
            <a:r>
              <a:rPr lang="en" sz="1900">
                <a:solidFill>
                  <a:srgbClr val="0000FF"/>
                </a:solidFill>
                <a:highlight>
                  <a:schemeClr val="lt1"/>
                </a:highlight>
              </a:rPr>
              <a:t>N  from the video.</a:t>
            </a:r>
            <a:endParaRPr sz="1900">
              <a:solidFill>
                <a:srgbClr val="0000FF"/>
              </a:solidFill>
              <a:highlight>
                <a:srgbClr val="FFFFFF"/>
              </a:highlight>
            </a:endParaRPr>
          </a:p>
          <a:p>
            <a:pPr indent="0" lvl="0" marL="0" marR="0" rtl="0" algn="l">
              <a:lnSpc>
                <a:spcPct val="115000"/>
              </a:lnSpc>
              <a:spcBef>
                <a:spcPts val="1600"/>
              </a:spcBef>
              <a:spcAft>
                <a:spcPts val="1600"/>
              </a:spcAft>
              <a:buSzPts val="1800"/>
              <a:buNone/>
            </a:pPr>
            <a:r>
              <a:t/>
            </a:r>
            <a:endParaRPr sz="1500">
              <a:solidFill>
                <a:srgbClr val="212529"/>
              </a:solidFill>
              <a:highlight>
                <a:srgbClr val="FFFFFF"/>
              </a:highlight>
              <a:latin typeface="Roboto"/>
              <a:ea typeface="Roboto"/>
              <a:cs typeface="Roboto"/>
              <a:sym typeface="Roboto"/>
            </a:endParaRPr>
          </a:p>
        </p:txBody>
      </p:sp>
      <p:sp>
        <p:nvSpPr>
          <p:cNvPr id="149" name="Google Shape;149;p15"/>
          <p:cNvSpPr txBox="1"/>
          <p:nvPr/>
        </p:nvSpPr>
        <p:spPr>
          <a:xfrm>
            <a:off x="165225" y="4741925"/>
            <a:ext cx="8712300" cy="5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r>
              <a:rPr b="0" i="0" lang="en" sz="1050" u="none" cap="none" strike="noStrike">
                <a:solidFill>
                  <a:srgbClr val="4D5156"/>
                </a:solidFill>
                <a:highlight>
                  <a:srgbClr val="FFFFFF"/>
                </a:highlight>
                <a:latin typeface="Roboto"/>
                <a:ea typeface="Roboto"/>
                <a:cs typeface="Roboto"/>
                <a:sym typeface="Roboto"/>
              </a:rPr>
              <a:t>Berkeley Environmental Air-quality &amp; CO2 Network </a:t>
            </a:r>
            <a:r>
              <a:rPr b="0" i="0" lang="en" sz="1050" u="sng" cap="none" strike="noStrike">
                <a:solidFill>
                  <a:schemeClr val="hlink"/>
                </a:solidFill>
                <a:highlight>
                  <a:srgbClr val="FFFFFF"/>
                </a:highlight>
                <a:latin typeface="Roboto"/>
                <a:ea typeface="Roboto"/>
                <a:cs typeface="Roboto"/>
                <a:sym typeface="Roboto"/>
                <a:hlinkClick r:id="rId5"/>
              </a:rPr>
              <a:t>http://beacon.berkeley.edu/about/</a:t>
            </a:r>
            <a:endParaRPr b="0" i="0" sz="1050" u="none" cap="none" strike="noStrike">
              <a:solidFill>
                <a:srgbClr val="4D5156"/>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4D5156"/>
              </a:solidFill>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81d62b82e2_0_1"/>
          <p:cNvSpPr txBox="1"/>
          <p:nvPr>
            <p:ph type="title"/>
          </p:nvPr>
        </p:nvSpPr>
        <p:spPr>
          <a:xfrm>
            <a:off x="36900" y="28200"/>
            <a:ext cx="9012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300" u="sng"/>
              <a:t>How can we analyze data from BEACO</a:t>
            </a:r>
            <a:r>
              <a:rPr baseline="-25000" lang="en" sz="2300" u="sng"/>
              <a:t>2</a:t>
            </a:r>
            <a:r>
              <a:rPr lang="en" sz="2300" u="sng"/>
              <a:t>N nodes?  </a:t>
            </a:r>
            <a:endParaRPr sz="2600"/>
          </a:p>
        </p:txBody>
      </p:sp>
      <p:sp>
        <p:nvSpPr>
          <p:cNvPr id="155" name="Google Shape;155;g281d62b82e2_0_1"/>
          <p:cNvSpPr txBox="1"/>
          <p:nvPr>
            <p:ph idx="1" type="body"/>
          </p:nvPr>
        </p:nvSpPr>
        <p:spPr>
          <a:xfrm>
            <a:off x="113800" y="688000"/>
            <a:ext cx="8675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chemeClr val="dk1"/>
                </a:solidFill>
              </a:rPr>
              <a:t>The data collected with BEACO</a:t>
            </a:r>
            <a:r>
              <a:rPr baseline="-25000" lang="en">
                <a:solidFill>
                  <a:schemeClr val="dk1"/>
                </a:solidFill>
              </a:rPr>
              <a:t>2</a:t>
            </a:r>
            <a:r>
              <a:rPr lang="en">
                <a:solidFill>
                  <a:schemeClr val="dk1"/>
                </a:solidFill>
              </a:rPr>
              <a:t>N sensors is stored on a miniature computer and transmitted to a centralized server. It is saved as a '.csv' file (Comma Separated Values).  Those files are widely compatible with software tools such as Microsoft Excel, Google Sheets, and Python libraries like Pandas which we use in coding. The CSV files are popular in data science due to their simplicity and ability to efficiently store and share large amounts of data. To analyze the CSV files produced by BEACO</a:t>
            </a:r>
            <a:r>
              <a:rPr baseline="-25000" lang="en">
                <a:solidFill>
                  <a:schemeClr val="dk1"/>
                </a:solidFill>
              </a:rPr>
              <a:t>2</a:t>
            </a:r>
            <a:r>
              <a:rPr lang="en">
                <a:solidFill>
                  <a:schemeClr val="dk1"/>
                </a:solidFill>
              </a:rPr>
              <a:t>N sensors (nodes), we will introduce and use Jupyter Notebook (coding in a language called Python)</a:t>
            </a:r>
            <a:endParaRPr>
              <a:solidFill>
                <a:schemeClr val="dk1"/>
              </a:solidFill>
            </a:endParaRPr>
          </a:p>
          <a:p>
            <a:pPr indent="0" lvl="0" marL="0" rtl="0" algn="l">
              <a:lnSpc>
                <a:spcPct val="115000"/>
              </a:lnSpc>
              <a:spcBef>
                <a:spcPts val="1600"/>
              </a:spcBef>
              <a:spcAft>
                <a:spcPts val="0"/>
              </a:spcAft>
              <a:buSzPts val="1800"/>
              <a:buNone/>
            </a:pPr>
            <a:r>
              <a:rPr lang="en">
                <a:solidFill>
                  <a:schemeClr val="dk1"/>
                </a:solidFill>
              </a:rPr>
              <a:t> </a:t>
            </a:r>
            <a:r>
              <a:rPr b="1" lang="en" sz="2300">
                <a:solidFill>
                  <a:srgbClr val="0000FF"/>
                </a:solidFill>
              </a:rPr>
              <a:t>Yes, we are going to code!!</a:t>
            </a:r>
            <a:endParaRPr b="1" sz="2000">
              <a:solidFill>
                <a:srgbClr val="0000FF"/>
              </a:solidFill>
            </a:endParaRPr>
          </a:p>
          <a:p>
            <a:pPr indent="0" lvl="0" marL="0" rtl="0" algn="l">
              <a:lnSpc>
                <a:spcPct val="115000"/>
              </a:lnSpc>
              <a:spcBef>
                <a:spcPts val="0"/>
              </a:spcBef>
              <a:spcAft>
                <a:spcPts val="0"/>
              </a:spcAft>
              <a:buSzPts val="1800"/>
              <a:buNone/>
            </a:pPr>
            <a:r>
              <a:t/>
            </a:r>
            <a:endParaRPr b="1" sz="2000">
              <a:solidFill>
                <a:srgbClr val="0000FF"/>
              </a:solidFill>
            </a:endParaRPr>
          </a:p>
          <a:p>
            <a:pPr indent="0" lvl="0" marL="0" rtl="0" algn="l">
              <a:lnSpc>
                <a:spcPct val="115000"/>
              </a:lnSpc>
              <a:spcBef>
                <a:spcPts val="0"/>
              </a:spcBef>
              <a:spcAft>
                <a:spcPts val="0"/>
              </a:spcAft>
              <a:buSzPts val="1800"/>
              <a:buNone/>
            </a:pPr>
            <a:r>
              <a:t/>
            </a:r>
            <a:endParaRPr b="1" sz="2300">
              <a:solidFill>
                <a:srgbClr val="0000FF"/>
              </a:solidFill>
            </a:endParaRPr>
          </a:p>
          <a:p>
            <a:pPr indent="0" lvl="0" marL="0" rtl="0" algn="l">
              <a:lnSpc>
                <a:spcPct val="115000"/>
              </a:lnSpc>
              <a:spcBef>
                <a:spcPts val="1600"/>
              </a:spcBef>
              <a:spcAft>
                <a:spcPts val="0"/>
              </a:spcAft>
              <a:buSzPts val="1800"/>
              <a:buNone/>
            </a:pPr>
            <a:r>
              <a:t/>
            </a:r>
            <a:endParaRPr>
              <a:solidFill>
                <a:schemeClr val="dk1"/>
              </a:solidFill>
            </a:endParaRPr>
          </a:p>
          <a:p>
            <a:pPr indent="0" lvl="0" marL="0" rtl="0" algn="l">
              <a:lnSpc>
                <a:spcPct val="115000"/>
              </a:lnSpc>
              <a:spcBef>
                <a:spcPts val="1600"/>
              </a:spcBef>
              <a:spcAft>
                <a:spcPts val="0"/>
              </a:spcAft>
              <a:buSzPts val="1800"/>
              <a:buNone/>
            </a:pPr>
            <a:r>
              <a:rPr lang="en">
                <a:solidFill>
                  <a:schemeClr val="dk1"/>
                </a:solidFill>
              </a:rPr>
              <a:t> </a:t>
            </a:r>
            <a:endParaRPr>
              <a:solidFill>
                <a:schemeClr val="dk1"/>
              </a:solidFill>
            </a:endParaRPr>
          </a:p>
          <a:p>
            <a:pPr indent="0" lvl="0" marL="0" rtl="0" algn="l">
              <a:lnSpc>
                <a:spcPct val="115000"/>
              </a:lnSpc>
              <a:spcBef>
                <a:spcPts val="1600"/>
              </a:spcBef>
              <a:spcAft>
                <a:spcPts val="1600"/>
              </a:spcAft>
              <a:buSzPts val="1800"/>
              <a:buNone/>
            </a:pPr>
            <a:r>
              <a:t/>
            </a:r>
            <a:endParaRPr>
              <a:solidFill>
                <a:schemeClr val="dk1"/>
              </a:solidFill>
            </a:endParaRPr>
          </a:p>
        </p:txBody>
      </p:sp>
      <p:pic>
        <p:nvPicPr>
          <p:cNvPr id="156" name="Google Shape;156;g281d62b82e2_0_1"/>
          <p:cNvPicPr preferRelativeResize="0"/>
          <p:nvPr/>
        </p:nvPicPr>
        <p:blipFill rotWithShape="1">
          <a:blip r:embed="rId3">
            <a:alphaModFix/>
          </a:blip>
          <a:srcRect b="0" l="0" r="0" t="0"/>
          <a:stretch/>
        </p:blipFill>
        <p:spPr>
          <a:xfrm>
            <a:off x="5572600" y="3057350"/>
            <a:ext cx="2956176" cy="1838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08775" y="200150"/>
            <a:ext cx="9233100" cy="81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300"/>
              <a:t>Part 2: </a:t>
            </a:r>
            <a:r>
              <a:rPr b="1" lang="en" sz="2300"/>
              <a:t>Application of Data Analysis</a:t>
            </a:r>
            <a:br>
              <a:rPr b="1" lang="en" sz="2300"/>
            </a:br>
            <a:r>
              <a:rPr b="1" lang="en" sz="2200">
                <a:solidFill>
                  <a:srgbClr val="B45F06"/>
                </a:solidFill>
              </a:rPr>
              <a:t>Showcase of BEACO</a:t>
            </a:r>
            <a:r>
              <a:rPr b="1" baseline="-25000" lang="en" sz="2200">
                <a:solidFill>
                  <a:srgbClr val="B45F06"/>
                </a:solidFill>
              </a:rPr>
              <a:t>2</a:t>
            </a:r>
            <a:r>
              <a:rPr b="1" lang="en" sz="2200">
                <a:solidFill>
                  <a:srgbClr val="B45F06"/>
                </a:solidFill>
              </a:rPr>
              <a:t>N sensors: Orange Sky Over the Bay Area </a:t>
            </a:r>
            <a:endParaRPr b="1" sz="2200">
              <a:solidFill>
                <a:srgbClr val="B45F06"/>
              </a:solidFill>
            </a:endParaRPr>
          </a:p>
        </p:txBody>
      </p:sp>
      <p:sp>
        <p:nvSpPr>
          <p:cNvPr id="162" name="Google Shape;162;p17"/>
          <p:cNvSpPr txBox="1"/>
          <p:nvPr>
            <p:ph idx="1" type="body"/>
          </p:nvPr>
        </p:nvSpPr>
        <p:spPr>
          <a:xfrm>
            <a:off x="108775" y="1150975"/>
            <a:ext cx="8695500" cy="35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212529"/>
                </a:solidFill>
                <a:highlight>
                  <a:srgbClr val="FFFFFF"/>
                </a:highlight>
              </a:rPr>
              <a:t>O</a:t>
            </a:r>
            <a:r>
              <a:rPr lang="en" sz="1600">
                <a:solidFill>
                  <a:srgbClr val="212529"/>
                </a:solidFill>
                <a:highlight>
                  <a:srgbClr val="FFFFFF"/>
                </a:highlight>
              </a:rPr>
              <a:t>n Wednesday, September 9th, 2020, Bay Area residents woke up to an orange sky and general haze that lasted throughout the day. These conditions were caused by record-setting wildfires burning across California, Colorado, Oregon and Washington state. The fires resulted in thick particle clouds that scattered blue wavelengths of light and left only reds and yellows, creating this odd red haze.</a:t>
            </a:r>
            <a:endParaRPr sz="1600">
              <a:solidFill>
                <a:srgbClr val="212529"/>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600">
                <a:solidFill>
                  <a:srgbClr val="212529"/>
                </a:solidFill>
                <a:highlight>
                  <a:srgbClr val="FFFFFF"/>
                </a:highlight>
              </a:rPr>
              <a:t>While visibility was affected on September 9th, it wasn't until the following day (Thursday, September 10th) that the air quality (as measured by Aerosol concentration) became dramatically worse, a trend that continued for over a week afterward. This poor air quality was recorded by several nodes in the BEACO</a:t>
            </a:r>
            <a:r>
              <a:rPr baseline="-25000" lang="en" sz="1600">
                <a:solidFill>
                  <a:srgbClr val="212529"/>
                </a:solidFill>
                <a:highlight>
                  <a:srgbClr val="FFFFFF"/>
                </a:highlight>
              </a:rPr>
              <a:t>2</a:t>
            </a:r>
            <a:r>
              <a:rPr lang="en" sz="1600">
                <a:solidFill>
                  <a:srgbClr val="212529"/>
                </a:solidFill>
                <a:highlight>
                  <a:srgbClr val="FFFFFF"/>
                </a:highlight>
              </a:rPr>
              <a:t>N network.</a:t>
            </a:r>
            <a:endParaRPr sz="1600">
              <a:solidFill>
                <a:srgbClr val="212529"/>
              </a:solidFill>
              <a:highlight>
                <a:srgbClr val="FFFFFF"/>
              </a:highlight>
            </a:endParaRPr>
          </a:p>
          <a:p>
            <a:pPr indent="0" lvl="0" marL="0" rtl="0" algn="l">
              <a:lnSpc>
                <a:spcPct val="115000"/>
              </a:lnSpc>
              <a:spcBef>
                <a:spcPts val="1200"/>
              </a:spcBef>
              <a:spcAft>
                <a:spcPts val="160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ba57fe9f18_1_0"/>
          <p:cNvSpPr txBox="1"/>
          <p:nvPr>
            <p:ph type="title"/>
          </p:nvPr>
        </p:nvSpPr>
        <p:spPr>
          <a:xfrm>
            <a:off x="118800" y="44525"/>
            <a:ext cx="87135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 sz="2200" u="sng">
                <a:solidFill>
                  <a:srgbClr val="333333"/>
                </a:solidFill>
              </a:rPr>
              <a:t>Group Project using BEACO2N data:</a:t>
            </a:r>
            <a:endParaRPr sz="2200" u="sng">
              <a:solidFill>
                <a:srgbClr val="333333"/>
              </a:solidFill>
            </a:endParaRPr>
          </a:p>
        </p:txBody>
      </p:sp>
      <p:sp>
        <p:nvSpPr>
          <p:cNvPr id="168" name="Google Shape;168;g2ba57fe9f18_1_0"/>
          <p:cNvSpPr txBox="1"/>
          <p:nvPr/>
        </p:nvSpPr>
        <p:spPr>
          <a:xfrm>
            <a:off x="423300" y="1470000"/>
            <a:ext cx="43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ba57fe9f18_1_0"/>
          <p:cNvSpPr txBox="1"/>
          <p:nvPr/>
        </p:nvSpPr>
        <p:spPr>
          <a:xfrm>
            <a:off x="153150" y="756725"/>
            <a:ext cx="8837700" cy="32631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If you haven’t already, open your </a:t>
            </a:r>
            <a:r>
              <a:rPr b="1" lang="en" sz="1600">
                <a:solidFill>
                  <a:srgbClr val="FF0000"/>
                </a:solidFill>
              </a:rPr>
              <a:t>IN CLASS: Wildfire Combustion</a:t>
            </a:r>
            <a:r>
              <a:rPr b="1" lang="en" sz="1600">
                <a:solidFill>
                  <a:schemeClr val="dk1"/>
                </a:solidFill>
              </a:rPr>
              <a:t> notebook.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0"/>
              </a:spcBef>
              <a:spcAft>
                <a:spcPts val="0"/>
              </a:spcAft>
              <a:buNone/>
            </a:pPr>
            <a:r>
              <a:rPr i="1" lang="en" sz="1600">
                <a:solidFill>
                  <a:schemeClr val="dk1"/>
                </a:solidFill>
              </a:rPr>
              <a:t>After </a:t>
            </a:r>
            <a:r>
              <a:rPr lang="en" sz="1600">
                <a:solidFill>
                  <a:schemeClr val="dk1"/>
                </a:solidFill>
              </a:rPr>
              <a:t>completing the In Class notebook, </a:t>
            </a:r>
            <a:r>
              <a:rPr b="1" lang="en" sz="1600">
                <a:solidFill>
                  <a:schemeClr val="dk1"/>
                </a:solidFill>
              </a:rPr>
              <a:t>summarize</a:t>
            </a:r>
            <a:r>
              <a:rPr lang="en" sz="1600">
                <a:solidFill>
                  <a:schemeClr val="dk1"/>
                </a:solidFill>
              </a:rPr>
              <a:t> what you learned about CO</a:t>
            </a:r>
            <a:r>
              <a:rPr baseline="-25000" lang="en" sz="1600">
                <a:solidFill>
                  <a:schemeClr val="dk1"/>
                </a:solidFill>
              </a:rPr>
              <a:t>2</a:t>
            </a:r>
            <a:r>
              <a:rPr lang="en" sz="1600">
                <a:solidFill>
                  <a:schemeClr val="dk1"/>
                </a:solidFill>
              </a:rPr>
              <a:t> and PM2.5 concentrations during wildfire periods in the </a:t>
            </a:r>
            <a:r>
              <a:rPr b="1" lang="en" sz="1600">
                <a:solidFill>
                  <a:schemeClr val="dk1"/>
                </a:solidFill>
              </a:rPr>
              <a:t>handout.</a:t>
            </a:r>
            <a:r>
              <a:rPr lang="en" sz="1600">
                <a:solidFill>
                  <a:schemeClr val="dk1"/>
                </a:solidFill>
              </a:rPr>
              <a:t>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en" sz="1600">
                <a:solidFill>
                  <a:schemeClr val="dk1"/>
                </a:solidFill>
              </a:rPr>
              <a:t>If you haven’t already, open your </a:t>
            </a:r>
            <a:r>
              <a:rPr b="1" lang="en" sz="1600">
                <a:solidFill>
                  <a:srgbClr val="FF0000"/>
                </a:solidFill>
              </a:rPr>
              <a:t>EXPLORATION: Wildfire Combustion</a:t>
            </a:r>
            <a:r>
              <a:rPr b="1" lang="en" sz="1600">
                <a:solidFill>
                  <a:schemeClr val="dk1"/>
                </a:solidFill>
              </a:rPr>
              <a:t> notebook. </a:t>
            </a:r>
            <a:endParaRPr b="1" sz="1600">
              <a:solidFill>
                <a:schemeClr val="dk1"/>
              </a:solidFill>
            </a:endParaRPr>
          </a:p>
          <a:p>
            <a:pPr indent="0" lvl="0" marL="0" rtl="0" algn="l">
              <a:lnSpc>
                <a:spcPct val="115000"/>
              </a:lnSpc>
              <a:spcBef>
                <a:spcPts val="0"/>
              </a:spcBef>
              <a:spcAft>
                <a:spcPts val="0"/>
              </a:spcAft>
              <a:buNone/>
            </a:pPr>
            <a:r>
              <a:rPr lang="en" sz="1600">
                <a:solidFill>
                  <a:schemeClr val="dk1"/>
                </a:solidFill>
              </a:rPr>
              <a:t>Work through</a:t>
            </a:r>
            <a:r>
              <a:rPr i="1" lang="en" sz="1600">
                <a:solidFill>
                  <a:schemeClr val="dk1"/>
                </a:solidFill>
              </a:rPr>
              <a:t> </a:t>
            </a:r>
            <a:r>
              <a:rPr lang="en" sz="1600" u="sng">
                <a:solidFill>
                  <a:schemeClr val="dk1"/>
                </a:solidFill>
              </a:rPr>
              <a:t>Sections 1 and 2</a:t>
            </a:r>
            <a:r>
              <a:rPr i="1" lang="en" sz="1600">
                <a:solidFill>
                  <a:schemeClr val="dk1"/>
                </a:solidFill>
              </a:rPr>
              <a:t> </a:t>
            </a:r>
            <a:r>
              <a:rPr lang="en" sz="1600">
                <a:solidFill>
                  <a:schemeClr val="dk1"/>
                </a:solidFill>
              </a:rPr>
              <a:t>of the notebook.</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When you reach Section 3, proceed to the next slide for instructions.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10450" y="353475"/>
            <a:ext cx="87135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 sz="2200" u="sng">
                <a:solidFill>
                  <a:srgbClr val="333333"/>
                </a:solidFill>
              </a:rPr>
              <a:t>Group Project using BEACO2N data:</a:t>
            </a:r>
            <a:endParaRPr sz="2200" u="sng">
              <a:solidFill>
                <a:srgbClr val="333333"/>
              </a:solidFill>
            </a:endParaRPr>
          </a:p>
        </p:txBody>
      </p:sp>
      <p:sp>
        <p:nvSpPr>
          <p:cNvPr id="175" name="Google Shape;175;p20"/>
          <p:cNvSpPr txBox="1"/>
          <p:nvPr/>
        </p:nvSpPr>
        <p:spPr>
          <a:xfrm>
            <a:off x="423300" y="1470000"/>
            <a:ext cx="43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txBox="1"/>
          <p:nvPr/>
        </p:nvSpPr>
        <p:spPr>
          <a:xfrm>
            <a:off x="153150" y="1157525"/>
            <a:ext cx="8837700" cy="2757900"/>
          </a:xfrm>
          <a:prstGeom prst="rect">
            <a:avLst/>
          </a:prstGeom>
          <a:noFill/>
          <a:ln>
            <a:noFill/>
          </a:ln>
        </p:spPr>
        <p:txBody>
          <a:bodyPr anchorCtr="0" anchor="ctr" bIns="91425" lIns="91425" spcFirstLastPara="1" rIns="91425" wrap="square" tIns="91425">
            <a:spAutoFit/>
          </a:bodyPr>
          <a:lstStyle/>
          <a:p>
            <a:pPr indent="-336550" lvl="0" marL="457200" rtl="0" algn="l">
              <a:lnSpc>
                <a:spcPct val="115000"/>
              </a:lnSpc>
              <a:spcBef>
                <a:spcPts val="1600"/>
              </a:spcBef>
              <a:spcAft>
                <a:spcPts val="0"/>
              </a:spcAft>
              <a:buClr>
                <a:srgbClr val="202124"/>
              </a:buClr>
              <a:buSzPts val="1700"/>
              <a:buAutoNum type="arabicPeriod"/>
            </a:pPr>
            <a:r>
              <a:rPr lang="en" sz="1700">
                <a:solidFill>
                  <a:srgbClr val="202124"/>
                </a:solidFill>
              </a:rPr>
              <a:t>We will separate the class into three groups, each studying a specific pollutant: CO2, NOx, or PM (particulate matter).</a:t>
            </a:r>
            <a:endParaRPr sz="1700">
              <a:solidFill>
                <a:srgbClr val="202124"/>
              </a:solidFill>
            </a:endParaRPr>
          </a:p>
          <a:p>
            <a:pPr indent="-336550" lvl="0" marL="457200" rtl="0" algn="l">
              <a:lnSpc>
                <a:spcPct val="115000"/>
              </a:lnSpc>
              <a:spcBef>
                <a:spcPts val="0"/>
              </a:spcBef>
              <a:spcAft>
                <a:spcPts val="0"/>
              </a:spcAft>
              <a:buClr>
                <a:srgbClr val="202124"/>
              </a:buClr>
              <a:buSzPts val="1700"/>
              <a:buAutoNum type="arabicPeriod"/>
            </a:pPr>
            <a:r>
              <a:rPr lang="en" sz="1700">
                <a:solidFill>
                  <a:srgbClr val="202124"/>
                </a:solidFill>
              </a:rPr>
              <a:t>Each group will explore that pollutant during a wildfire period using BEACO2N data. Complete section 3.1 in the notebook to load your corresponding data. Complete section 3.2 about Data Visualization and analysis. </a:t>
            </a:r>
            <a:endParaRPr sz="1700">
              <a:solidFill>
                <a:srgbClr val="202124"/>
              </a:solidFill>
            </a:endParaRPr>
          </a:p>
          <a:p>
            <a:pPr indent="-336550" lvl="0" marL="457200" rtl="0" algn="l">
              <a:lnSpc>
                <a:spcPct val="115000"/>
              </a:lnSpc>
              <a:spcBef>
                <a:spcPts val="0"/>
              </a:spcBef>
              <a:spcAft>
                <a:spcPts val="0"/>
              </a:spcAft>
              <a:buClr>
                <a:srgbClr val="202124"/>
              </a:buClr>
              <a:buSzPts val="1700"/>
              <a:buAutoNum type="arabicPeriod"/>
            </a:pPr>
            <a:r>
              <a:rPr lang="en" sz="1700">
                <a:solidFill>
                  <a:srgbClr val="202124"/>
                </a:solidFill>
              </a:rPr>
              <a:t>Answer Q3 and Q4 in section 3.2 of the notebook. This requires collaborating with another group. This section helps you brainstorm for the last part of this project!</a:t>
            </a:r>
            <a:endParaRPr sz="1700">
              <a:solidFill>
                <a:srgbClr val="202124"/>
              </a:solidFill>
            </a:endParaRPr>
          </a:p>
          <a:p>
            <a:pPr indent="0" lvl="0" marL="0" rtl="0" algn="l">
              <a:lnSpc>
                <a:spcPct val="115000"/>
              </a:lnSpc>
              <a:spcBef>
                <a:spcPts val="1600"/>
              </a:spcBef>
              <a:spcAft>
                <a:spcPts val="0"/>
              </a:spcAft>
              <a:buNone/>
            </a:pPr>
            <a:r>
              <a:t/>
            </a:r>
            <a:endParaRPr sz="1700">
              <a:solidFill>
                <a:srgbClr val="20212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ba57fe9f18_1_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 sz="1600">
                <a:solidFill>
                  <a:srgbClr val="202124"/>
                </a:solidFill>
              </a:rPr>
              <a:t>4. 	</a:t>
            </a:r>
            <a:r>
              <a:rPr lang="en" sz="1600">
                <a:solidFill>
                  <a:srgbClr val="202124"/>
                </a:solidFill>
              </a:rPr>
              <a:t>Finally, each group will do a presentation showing their findings!</a:t>
            </a:r>
            <a:endParaRPr sz="1600">
              <a:solidFill>
                <a:srgbClr val="202124"/>
              </a:solidFill>
            </a:endParaRPr>
          </a:p>
          <a:p>
            <a:pPr indent="-330200" lvl="1" marL="914400" rtl="0" algn="l">
              <a:spcBef>
                <a:spcPts val="1600"/>
              </a:spcBef>
              <a:spcAft>
                <a:spcPts val="0"/>
              </a:spcAft>
              <a:buClr>
                <a:srgbClr val="202124"/>
              </a:buClr>
              <a:buSzPts val="1600"/>
              <a:buAutoNum type="alphaLcPeriod"/>
            </a:pPr>
            <a:r>
              <a:rPr lang="en" sz="1600">
                <a:solidFill>
                  <a:srgbClr val="202124"/>
                </a:solidFill>
              </a:rPr>
              <a:t>Format options:</a:t>
            </a:r>
            <a:endParaRPr sz="1600">
              <a:solidFill>
                <a:srgbClr val="202124"/>
              </a:solidFill>
            </a:endParaRPr>
          </a:p>
          <a:p>
            <a:pPr indent="-330200" lvl="2" marL="1371600" rtl="0" algn="l">
              <a:spcBef>
                <a:spcPts val="0"/>
              </a:spcBef>
              <a:spcAft>
                <a:spcPts val="0"/>
              </a:spcAft>
              <a:buClr>
                <a:srgbClr val="202124"/>
              </a:buClr>
              <a:buSzPts val="1600"/>
              <a:buAutoNum type="romanLcPeriod"/>
            </a:pPr>
            <a:r>
              <a:rPr lang="en" sz="1600">
                <a:solidFill>
                  <a:srgbClr val="202124"/>
                </a:solidFill>
              </a:rPr>
              <a:t>Poster</a:t>
            </a:r>
            <a:endParaRPr sz="1600">
              <a:solidFill>
                <a:srgbClr val="202124"/>
              </a:solidFill>
            </a:endParaRPr>
          </a:p>
          <a:p>
            <a:pPr indent="-330200" lvl="2" marL="1371600" rtl="0" algn="l">
              <a:spcBef>
                <a:spcPts val="0"/>
              </a:spcBef>
              <a:spcAft>
                <a:spcPts val="0"/>
              </a:spcAft>
              <a:buClr>
                <a:srgbClr val="202124"/>
              </a:buClr>
              <a:buSzPts val="1600"/>
              <a:buAutoNum type="romanLcPeriod"/>
            </a:pPr>
            <a:r>
              <a:rPr lang="en" sz="1600">
                <a:solidFill>
                  <a:srgbClr val="202124"/>
                </a:solidFill>
              </a:rPr>
              <a:t>Slide deck with voice-over</a:t>
            </a:r>
            <a:endParaRPr sz="1600">
              <a:solidFill>
                <a:srgbClr val="202124"/>
              </a:solidFill>
            </a:endParaRPr>
          </a:p>
          <a:p>
            <a:pPr indent="-330200" lvl="1" marL="914400" rtl="0" algn="l">
              <a:spcBef>
                <a:spcPts val="0"/>
              </a:spcBef>
              <a:spcAft>
                <a:spcPts val="0"/>
              </a:spcAft>
              <a:buClr>
                <a:srgbClr val="202124"/>
              </a:buClr>
              <a:buSzPts val="1600"/>
              <a:buAutoNum type="alphaLcPeriod"/>
            </a:pPr>
            <a:r>
              <a:rPr lang="en" sz="1600">
                <a:solidFill>
                  <a:srgbClr val="202124"/>
                </a:solidFill>
              </a:rPr>
              <a:t>Presentation duration: 5 minutes maximum</a:t>
            </a:r>
            <a:endParaRPr sz="1600">
              <a:solidFill>
                <a:srgbClr val="202124"/>
              </a:solidFill>
            </a:endParaRPr>
          </a:p>
          <a:p>
            <a:pPr indent="-330200" lvl="1" marL="914400" rtl="0" algn="l">
              <a:spcBef>
                <a:spcPts val="0"/>
              </a:spcBef>
              <a:spcAft>
                <a:spcPts val="0"/>
              </a:spcAft>
              <a:buClr>
                <a:srgbClr val="202124"/>
              </a:buClr>
              <a:buSzPts val="1600"/>
              <a:buAutoNum type="alphaLcPeriod"/>
            </a:pPr>
            <a:r>
              <a:rPr lang="en" sz="1600">
                <a:solidFill>
                  <a:srgbClr val="202124"/>
                </a:solidFill>
              </a:rPr>
              <a:t>Requirements to include:</a:t>
            </a:r>
            <a:endParaRPr sz="1600">
              <a:solidFill>
                <a:srgbClr val="202124"/>
              </a:solidFill>
            </a:endParaRPr>
          </a:p>
          <a:p>
            <a:pPr indent="-330200" lvl="2" marL="1371600" rtl="0" algn="l">
              <a:spcBef>
                <a:spcPts val="0"/>
              </a:spcBef>
              <a:spcAft>
                <a:spcPts val="0"/>
              </a:spcAft>
              <a:buClr>
                <a:srgbClr val="202124"/>
              </a:buClr>
              <a:buSzPts val="1600"/>
              <a:buAutoNum type="romanLcPeriod"/>
            </a:pPr>
            <a:r>
              <a:rPr lang="en" sz="1600">
                <a:solidFill>
                  <a:srgbClr val="202124"/>
                </a:solidFill>
              </a:rPr>
              <a:t>Research about how wildfires affect your pollutant.</a:t>
            </a:r>
            <a:endParaRPr sz="1600">
              <a:solidFill>
                <a:srgbClr val="202124"/>
              </a:solidFill>
            </a:endParaRPr>
          </a:p>
          <a:p>
            <a:pPr indent="-330200" lvl="2" marL="1371600" rtl="0" algn="l">
              <a:spcBef>
                <a:spcPts val="0"/>
              </a:spcBef>
              <a:spcAft>
                <a:spcPts val="0"/>
              </a:spcAft>
              <a:buClr>
                <a:srgbClr val="202124"/>
              </a:buClr>
              <a:buSzPts val="1600"/>
              <a:buAutoNum type="romanLcPeriod"/>
            </a:pPr>
            <a:r>
              <a:rPr lang="en" sz="1600">
                <a:solidFill>
                  <a:srgbClr val="202124"/>
                </a:solidFill>
              </a:rPr>
              <a:t>The results of your data analysis in your notebooks and an explanation of them. Include your plot and a table of summary statistics (use .describe() on your DataFrame like we did in the In Class Notebook)</a:t>
            </a:r>
            <a:endParaRPr sz="1600">
              <a:solidFill>
                <a:srgbClr val="202124"/>
              </a:solidFill>
            </a:endParaRPr>
          </a:p>
          <a:p>
            <a:pPr indent="-330200" lvl="2" marL="1371600" rtl="0" algn="l">
              <a:spcBef>
                <a:spcPts val="0"/>
              </a:spcBef>
              <a:spcAft>
                <a:spcPts val="0"/>
              </a:spcAft>
              <a:buClr>
                <a:srgbClr val="202124"/>
              </a:buClr>
              <a:buSzPts val="1600"/>
              <a:buAutoNum type="romanLcPeriod"/>
            </a:pPr>
            <a:r>
              <a:rPr lang="en" sz="1600">
                <a:solidFill>
                  <a:srgbClr val="202124"/>
                </a:solidFill>
              </a:rPr>
              <a:t>A conclusion that links your data analysis with your research findings.</a:t>
            </a:r>
            <a:endParaRPr sz="1600">
              <a:solidFill>
                <a:srgbClr val="202124"/>
              </a:solidFill>
            </a:endParaRPr>
          </a:p>
          <a:p>
            <a:pPr indent="0" lvl="0" marL="0" rtl="0" algn="l">
              <a:spcBef>
                <a:spcPts val="0"/>
              </a:spcBef>
              <a:spcAft>
                <a:spcPts val="0"/>
              </a:spcAft>
              <a:buNone/>
            </a:pPr>
            <a:r>
              <a:t/>
            </a:r>
            <a:endParaRPr/>
          </a:p>
        </p:txBody>
      </p:sp>
      <p:sp>
        <p:nvSpPr>
          <p:cNvPr id="182" name="Google Shape;182;g2ba57fe9f18_1_7"/>
          <p:cNvSpPr txBox="1"/>
          <p:nvPr>
            <p:ph type="title"/>
          </p:nvPr>
        </p:nvSpPr>
        <p:spPr>
          <a:xfrm>
            <a:off x="262850" y="505875"/>
            <a:ext cx="8713500" cy="71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 sz="2200" u="sng">
                <a:solidFill>
                  <a:srgbClr val="333333"/>
                </a:solidFill>
              </a:rPr>
              <a:t>Group Project using BEACO2N data:</a:t>
            </a:r>
            <a:r>
              <a:rPr lang="en" sz="2200">
                <a:solidFill>
                  <a:srgbClr val="333333"/>
                </a:solidFill>
              </a:rPr>
              <a:t> (continued)</a:t>
            </a:r>
            <a:endParaRPr sz="2200">
              <a:solidFill>
                <a:srgbClr val="33333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40900" y="549275"/>
            <a:ext cx="9186600" cy="42786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600"/>
              <a:buAutoNum type="arabicPeriod"/>
            </a:pPr>
            <a:r>
              <a:rPr b="1" lang="en" sz="1600"/>
              <a:t>Introduction to Wildfires</a:t>
            </a:r>
            <a:endParaRPr b="1" sz="1600"/>
          </a:p>
          <a:p>
            <a:pPr indent="-330200" lvl="1" marL="914400" rtl="0" algn="l">
              <a:lnSpc>
                <a:spcPct val="100000"/>
              </a:lnSpc>
              <a:spcBef>
                <a:spcPts val="0"/>
              </a:spcBef>
              <a:spcAft>
                <a:spcPts val="0"/>
              </a:spcAft>
              <a:buSzPts val="1600"/>
              <a:buAutoNum type="alphaLcPeriod"/>
            </a:pPr>
            <a:r>
              <a:rPr lang="en" sz="1600"/>
              <a:t>What are wildfires? Conditions for fire (the fire triangle)</a:t>
            </a:r>
            <a:endParaRPr sz="1600"/>
          </a:p>
          <a:p>
            <a:pPr indent="-330200" lvl="1" marL="914400" rtl="0" algn="l">
              <a:lnSpc>
                <a:spcPct val="100000"/>
              </a:lnSpc>
              <a:spcBef>
                <a:spcPts val="0"/>
              </a:spcBef>
              <a:spcAft>
                <a:spcPts val="0"/>
              </a:spcAft>
              <a:buSzPts val="1600"/>
              <a:buAutoNum type="alphaLcPeriod"/>
            </a:pPr>
            <a:r>
              <a:rPr lang="en" sz="1600"/>
              <a:t>Cause of wildfires</a:t>
            </a:r>
            <a:endParaRPr sz="1600"/>
          </a:p>
          <a:p>
            <a:pPr indent="-330200" lvl="0" marL="457200" rtl="0" algn="l">
              <a:lnSpc>
                <a:spcPct val="100000"/>
              </a:lnSpc>
              <a:spcBef>
                <a:spcPts val="0"/>
              </a:spcBef>
              <a:spcAft>
                <a:spcPts val="0"/>
              </a:spcAft>
              <a:buSzPts val="1600"/>
              <a:buAutoNum type="arabicPeriod"/>
            </a:pPr>
            <a:r>
              <a:rPr b="1" lang="en" sz="1600"/>
              <a:t>Wildfire Impact on the Environment</a:t>
            </a:r>
            <a:endParaRPr b="1" sz="1600"/>
          </a:p>
          <a:p>
            <a:pPr indent="-330200" lvl="1" marL="914400" rtl="0" algn="l">
              <a:lnSpc>
                <a:spcPct val="100000"/>
              </a:lnSpc>
              <a:spcBef>
                <a:spcPts val="0"/>
              </a:spcBef>
              <a:spcAft>
                <a:spcPts val="0"/>
              </a:spcAft>
              <a:buSzPts val="1600"/>
              <a:buAutoNum type="alphaLcPeriod"/>
            </a:pPr>
            <a:r>
              <a:rPr lang="en" sz="1600"/>
              <a:t>Positive impact ( ecosystem)</a:t>
            </a:r>
            <a:endParaRPr sz="1600"/>
          </a:p>
          <a:p>
            <a:pPr indent="-330200" lvl="1" marL="914400" rtl="0" algn="l">
              <a:lnSpc>
                <a:spcPct val="100000"/>
              </a:lnSpc>
              <a:spcBef>
                <a:spcPts val="0"/>
              </a:spcBef>
              <a:spcAft>
                <a:spcPts val="0"/>
              </a:spcAft>
              <a:buSzPts val="1600"/>
              <a:buAutoNum type="alphaLcPeriod"/>
            </a:pPr>
            <a:r>
              <a:rPr lang="en" sz="1600"/>
              <a:t>Negative impact (human health, economic impacts, climate change)</a:t>
            </a:r>
            <a:endParaRPr sz="1600"/>
          </a:p>
          <a:p>
            <a:pPr indent="-330200" lvl="0" marL="457200" rtl="0" algn="l">
              <a:lnSpc>
                <a:spcPct val="100000"/>
              </a:lnSpc>
              <a:spcBef>
                <a:spcPts val="0"/>
              </a:spcBef>
              <a:spcAft>
                <a:spcPts val="0"/>
              </a:spcAft>
              <a:buSzPts val="1600"/>
              <a:buAutoNum type="arabicPeriod"/>
            </a:pPr>
            <a:r>
              <a:rPr b="1" lang="en" sz="1600"/>
              <a:t>Chemical Reactions in Fire</a:t>
            </a:r>
            <a:endParaRPr b="1" sz="1600"/>
          </a:p>
          <a:p>
            <a:pPr indent="-330200" lvl="0" marL="457200" rtl="0" algn="l">
              <a:lnSpc>
                <a:spcPct val="100000"/>
              </a:lnSpc>
              <a:spcBef>
                <a:spcPts val="0"/>
              </a:spcBef>
              <a:spcAft>
                <a:spcPts val="0"/>
              </a:spcAft>
              <a:buSzPts val="1600"/>
              <a:buAutoNum type="arabicPeriod"/>
            </a:pPr>
            <a:r>
              <a:rPr b="1" lang="en" sz="1600"/>
              <a:t>Climate Change: Cause or Consequence of Wildfires</a:t>
            </a:r>
            <a:endParaRPr b="1" sz="1600"/>
          </a:p>
          <a:p>
            <a:pPr indent="-330200" lvl="0" marL="457200" rtl="0" algn="l">
              <a:lnSpc>
                <a:spcPct val="100000"/>
              </a:lnSpc>
              <a:spcBef>
                <a:spcPts val="0"/>
              </a:spcBef>
              <a:spcAft>
                <a:spcPts val="0"/>
              </a:spcAft>
              <a:buSzPts val="1600"/>
              <a:buAutoNum type="arabicPeriod"/>
            </a:pPr>
            <a:r>
              <a:rPr b="1" lang="en" sz="1600"/>
              <a:t>How Wildfires Affect Our Community</a:t>
            </a:r>
            <a:endParaRPr b="1" sz="1600"/>
          </a:p>
          <a:p>
            <a:pPr indent="-330200" lvl="1" marL="914400" rtl="0" algn="l">
              <a:lnSpc>
                <a:spcPct val="100000"/>
              </a:lnSpc>
              <a:spcBef>
                <a:spcPts val="0"/>
              </a:spcBef>
              <a:spcAft>
                <a:spcPts val="0"/>
              </a:spcAft>
              <a:buSzPts val="1600"/>
              <a:buAutoNum type="alphaLcPeriod"/>
            </a:pPr>
            <a:r>
              <a:rPr lang="en" sz="1600"/>
              <a:t>Overview</a:t>
            </a:r>
            <a:endParaRPr sz="1600"/>
          </a:p>
          <a:p>
            <a:pPr indent="-330200" lvl="1" marL="914400" rtl="0" algn="l">
              <a:lnSpc>
                <a:spcPct val="100000"/>
              </a:lnSpc>
              <a:spcBef>
                <a:spcPts val="0"/>
              </a:spcBef>
              <a:spcAft>
                <a:spcPts val="0"/>
              </a:spcAft>
              <a:buSzPts val="1600"/>
              <a:buAutoNum type="alphaLcPeriod"/>
            </a:pPr>
            <a:r>
              <a:rPr lang="en" sz="1600"/>
              <a:t>Analyzing Local Urban Air Quality Data: Introduction of BEACO</a:t>
            </a:r>
            <a:r>
              <a:rPr baseline="-25000" lang="en" sz="1600"/>
              <a:t>2</a:t>
            </a:r>
            <a:r>
              <a:rPr lang="en" sz="1600"/>
              <a:t>N </a:t>
            </a:r>
            <a:r>
              <a:rPr b="1" lang="en" sz="1600">
                <a:highlight>
                  <a:srgbClr val="FFFFFF"/>
                </a:highlight>
              </a:rPr>
              <a:t> </a:t>
            </a:r>
            <a:r>
              <a:rPr lang="en" sz="1600"/>
              <a:t>sensors</a:t>
            </a:r>
            <a:endParaRPr sz="1600"/>
          </a:p>
          <a:p>
            <a:pPr indent="-330200" lvl="1" marL="914400" rtl="0" algn="l">
              <a:lnSpc>
                <a:spcPct val="115000"/>
              </a:lnSpc>
              <a:spcBef>
                <a:spcPts val="0"/>
              </a:spcBef>
              <a:spcAft>
                <a:spcPts val="0"/>
              </a:spcAft>
              <a:buSzPts val="1600"/>
              <a:buAutoNum type="alphaLcPeriod"/>
            </a:pPr>
            <a:r>
              <a:rPr lang="en" sz="1600"/>
              <a:t>How can we analyze data from </a:t>
            </a:r>
            <a:r>
              <a:rPr lang="en" sz="1600"/>
              <a:t>BEACO</a:t>
            </a:r>
            <a:r>
              <a:rPr baseline="-25000" lang="en" sz="1600"/>
              <a:t>2</a:t>
            </a:r>
            <a:r>
              <a:rPr lang="en" sz="1600"/>
              <a:t>N</a:t>
            </a:r>
            <a:r>
              <a:rPr lang="en" sz="1600"/>
              <a:t>?  </a:t>
            </a:r>
            <a:endParaRPr sz="1600"/>
          </a:p>
          <a:p>
            <a:pPr indent="-330200" lvl="1" marL="914400" rtl="0" algn="l">
              <a:lnSpc>
                <a:spcPct val="115000"/>
              </a:lnSpc>
              <a:spcBef>
                <a:spcPts val="0"/>
              </a:spcBef>
              <a:spcAft>
                <a:spcPts val="0"/>
              </a:spcAft>
              <a:buSzPts val="1600"/>
              <a:buAutoNum type="alphaLcPeriod"/>
            </a:pPr>
            <a:r>
              <a:rPr lang="en" sz="1600"/>
              <a:t>Data analysis using Google Colab notebooks:</a:t>
            </a:r>
            <a:endParaRPr sz="1600"/>
          </a:p>
          <a:p>
            <a:pPr indent="-330200" lvl="2" marL="971550" rtl="0" algn="l">
              <a:lnSpc>
                <a:spcPct val="100000"/>
              </a:lnSpc>
              <a:spcBef>
                <a:spcPts val="0"/>
              </a:spcBef>
              <a:spcAft>
                <a:spcPts val="0"/>
              </a:spcAft>
              <a:buSzPts val="1600"/>
              <a:buAutoNum type="romanLcPeriod"/>
            </a:pPr>
            <a:r>
              <a:rPr lang="en" sz="1600"/>
              <a:t>Showcase of </a:t>
            </a:r>
            <a:r>
              <a:rPr lang="en" sz="1600"/>
              <a:t>BEACO</a:t>
            </a:r>
            <a:r>
              <a:rPr baseline="-25000" lang="en" sz="1600"/>
              <a:t>2</a:t>
            </a:r>
            <a:r>
              <a:rPr lang="en" sz="1600"/>
              <a:t>N</a:t>
            </a:r>
            <a:r>
              <a:rPr b="1" lang="en" sz="1600"/>
              <a:t> </a:t>
            </a:r>
            <a:r>
              <a:rPr lang="en" sz="1600"/>
              <a:t>sensors: Orange Sky Over the Bay Area</a:t>
            </a:r>
            <a:endParaRPr sz="1600"/>
          </a:p>
          <a:p>
            <a:pPr indent="-330200" lvl="2" marL="971550" rtl="0" algn="l">
              <a:lnSpc>
                <a:spcPct val="100000"/>
              </a:lnSpc>
              <a:spcBef>
                <a:spcPts val="0"/>
              </a:spcBef>
              <a:spcAft>
                <a:spcPts val="0"/>
              </a:spcAft>
              <a:buSzPts val="1600"/>
              <a:buAutoNum type="romanLcPeriod"/>
            </a:pPr>
            <a:r>
              <a:rPr lang="en" sz="1600"/>
              <a:t>Group project: Exploration of Other Events in </a:t>
            </a:r>
            <a:r>
              <a:rPr lang="en" sz="1600"/>
              <a:t>BEACO</a:t>
            </a:r>
            <a:r>
              <a:rPr baseline="-25000" lang="en" sz="1600"/>
              <a:t>2</a:t>
            </a:r>
            <a:r>
              <a:rPr lang="en" sz="1600"/>
              <a:t>N</a:t>
            </a:r>
            <a:r>
              <a:rPr lang="en" sz="1600"/>
              <a:t> Data</a:t>
            </a:r>
            <a:endParaRPr sz="1600"/>
          </a:p>
        </p:txBody>
      </p:sp>
      <p:sp>
        <p:nvSpPr>
          <p:cNvPr id="60" name="Google Shape;60;p2"/>
          <p:cNvSpPr txBox="1"/>
          <p:nvPr/>
        </p:nvSpPr>
        <p:spPr>
          <a:xfrm>
            <a:off x="2454850" y="133600"/>
            <a:ext cx="4358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FF0000"/>
                </a:solidFill>
              </a:rPr>
              <a:t>Lesson Outline</a:t>
            </a:r>
            <a:endParaRPr b="1" sz="34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0" y="17830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200">
                <a:solidFill>
                  <a:srgbClr val="FF0000"/>
                </a:solidFill>
              </a:rPr>
              <a:t>1. Introduction to Wildfires</a:t>
            </a:r>
            <a:endParaRPr b="1" sz="3200">
              <a:solidFill>
                <a:srgbClr val="FF0000"/>
              </a:solidFill>
            </a:endParaRPr>
          </a:p>
        </p:txBody>
      </p:sp>
      <p:sp>
        <p:nvSpPr>
          <p:cNvPr id="66" name="Google Shape;66;p3"/>
          <p:cNvSpPr txBox="1"/>
          <p:nvPr>
            <p:ph idx="1" type="body"/>
          </p:nvPr>
        </p:nvSpPr>
        <p:spPr>
          <a:xfrm>
            <a:off x="0" y="1153425"/>
            <a:ext cx="5081700" cy="38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200">
                <a:solidFill>
                  <a:srgbClr val="0000FF"/>
                </a:solidFill>
              </a:rPr>
              <a:t>As you watch the video, answer the following questions in your notebook:</a:t>
            </a:r>
            <a:endParaRPr sz="2200">
              <a:solidFill>
                <a:srgbClr val="0000FF"/>
              </a:solidFill>
            </a:endParaRPr>
          </a:p>
          <a:p>
            <a:pPr indent="0" lvl="0" marL="0" rtl="0" algn="l">
              <a:lnSpc>
                <a:spcPct val="100000"/>
              </a:lnSpc>
              <a:spcBef>
                <a:spcPts val="0"/>
              </a:spcBef>
              <a:spcAft>
                <a:spcPts val="0"/>
              </a:spcAft>
              <a:buSzPts val="1800"/>
              <a:buNone/>
            </a:pPr>
            <a:r>
              <a:t/>
            </a:r>
            <a:endParaRPr>
              <a:solidFill>
                <a:srgbClr val="000000"/>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How many acres usually burn each year in the United States?</a:t>
            </a:r>
            <a:endParaRPr>
              <a:solidFill>
                <a:schemeClr val="dk1"/>
              </a:solidFill>
            </a:endParaRPr>
          </a:p>
          <a:p>
            <a:pPr indent="0" lvl="0" marL="457200" rtl="0" algn="l">
              <a:lnSpc>
                <a:spcPct val="100000"/>
              </a:lnSpc>
              <a:spcBef>
                <a:spcPts val="0"/>
              </a:spcBef>
              <a:spcAft>
                <a:spcPts val="0"/>
              </a:spcAft>
              <a:buSzPts val="1800"/>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What are the 3 components of the fire triangle? Draw the fire triangle.</a:t>
            </a:r>
            <a:endParaRPr>
              <a:solidFill>
                <a:schemeClr val="dk1"/>
              </a:solidFill>
            </a:endParaRPr>
          </a:p>
          <a:p>
            <a:pPr indent="0" lvl="0" marL="457200" rtl="0" algn="l">
              <a:lnSpc>
                <a:spcPct val="100000"/>
              </a:lnSpc>
              <a:spcBef>
                <a:spcPts val="0"/>
              </a:spcBef>
              <a:spcAft>
                <a:spcPts val="0"/>
              </a:spcAft>
              <a:buSzPts val="1800"/>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What percentage of wildfires are caused by humans?  </a:t>
            </a:r>
            <a:endParaRPr>
              <a:solidFill>
                <a:schemeClr val="dk1"/>
              </a:solidFill>
            </a:endParaRPr>
          </a:p>
          <a:p>
            <a:pPr indent="0" lvl="0" marL="0" rtl="0" algn="l">
              <a:lnSpc>
                <a:spcPct val="100000"/>
              </a:lnSpc>
              <a:spcBef>
                <a:spcPts val="0"/>
              </a:spcBef>
              <a:spcAft>
                <a:spcPts val="0"/>
              </a:spcAft>
              <a:buSzPts val="1800"/>
              <a:buNone/>
            </a:pPr>
            <a:r>
              <a:t/>
            </a:r>
            <a:endParaRPr sz="28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800">
              <a:solidFill>
                <a:schemeClr val="dk1"/>
              </a:solidFill>
            </a:endParaRPr>
          </a:p>
          <a:p>
            <a:pPr indent="0" lvl="0" marL="0" rtl="0" algn="l">
              <a:lnSpc>
                <a:spcPct val="115000"/>
              </a:lnSpc>
              <a:spcBef>
                <a:spcPts val="0"/>
              </a:spcBef>
              <a:spcAft>
                <a:spcPts val="1600"/>
              </a:spcAft>
              <a:buSzPts val="1800"/>
              <a:buNone/>
            </a:pPr>
            <a:r>
              <a:t/>
            </a:r>
            <a:endParaRPr sz="2500">
              <a:solidFill>
                <a:srgbClr val="000000"/>
              </a:solidFill>
              <a:latin typeface="Verdana"/>
              <a:ea typeface="Verdana"/>
              <a:cs typeface="Verdana"/>
              <a:sym typeface="Verdana"/>
            </a:endParaRPr>
          </a:p>
        </p:txBody>
      </p:sp>
      <p:pic>
        <p:nvPicPr>
          <p:cNvPr descr="What are wildfires and how do they start? Learn how we can prevent destructive wildfires, and how we can manage wildfires to improve the health of forests.&#10;➡ Subscribe: http://bit.ly/NatGeoSubscribe&#10;&#10;About National Geographic:&#10;National Geographic is the world's premium destination for science, exploration, and adventure. Through their world-class scientists, photographers, journalists, and filmmakers, Nat Geo gets you closer to the stories that matter and past the edge of what's possible.&#10;&#10;Get More National Geographic:&#10;Official Site: http://bit.ly/NatGeoOfficialSite&#10;Facebook: http://bit.ly/FBNatGeo&#10;Twitter: http://bit.ly/NatGeoTwitter&#10;Instagram: http://bit.ly/NatGeoInsta&#10;&#10;Read more in &quot;Learn More About Wildfires&quot;&#10;https://on.natgeo.com/2Vkd5We&#10;&#10;Select Footage Courtesy NASA:&#10;https://svs.gsfc.nasa.gov/11997&#10;https://www.nasa.gov/topics/earth/features/wildfires.html&#10;https://svs.gsfc.nasa.gov/12742&#10;&#10;Wildfires 101 | National Geographic&#10;https://youtu.be/5hghT1W33cY&#10;&#10;National Geographic&#10;https://www.youtube.com/natgeo" id="67" name="Google Shape;67;p3" title="Wildfires 101 | National Geographic">
            <a:hlinkClick r:id="rId3"/>
          </p:cNvPr>
          <p:cNvPicPr preferRelativeResize="0"/>
          <p:nvPr/>
        </p:nvPicPr>
        <p:blipFill rotWithShape="1">
          <a:blip r:embed="rId4">
            <a:alphaModFix/>
          </a:blip>
          <a:srcRect b="0" l="0" r="0" t="0"/>
          <a:stretch/>
        </p:blipFill>
        <p:spPr>
          <a:xfrm>
            <a:off x="5182000" y="1307425"/>
            <a:ext cx="3829350" cy="2872000"/>
          </a:xfrm>
          <a:prstGeom prst="rect">
            <a:avLst/>
          </a:prstGeom>
          <a:noFill/>
          <a:ln>
            <a:noFill/>
          </a:ln>
        </p:spPr>
      </p:pic>
      <p:sp>
        <p:nvSpPr>
          <p:cNvPr id="68" name="Google Shape;68;p3"/>
          <p:cNvSpPr txBox="1"/>
          <p:nvPr/>
        </p:nvSpPr>
        <p:spPr>
          <a:xfrm>
            <a:off x="137250" y="699750"/>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sng" cap="none" strike="noStrike">
                <a:solidFill>
                  <a:schemeClr val="dk1"/>
                </a:solidFill>
                <a:latin typeface="Arial"/>
                <a:ea typeface="Arial"/>
                <a:cs typeface="Arial"/>
                <a:sym typeface="Arial"/>
              </a:rPr>
              <a:t>What are wildfires?</a:t>
            </a:r>
            <a:endParaRPr b="0" i="0" sz="1700" u="sng"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sp>
        <p:nvSpPr>
          <p:cNvPr id="73" name="Google Shape;73;p4"/>
          <p:cNvSpPr txBox="1"/>
          <p:nvPr/>
        </p:nvSpPr>
        <p:spPr>
          <a:xfrm>
            <a:off x="-63500" y="-25450"/>
            <a:ext cx="9352500" cy="70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dk1"/>
                </a:solidFill>
                <a:latin typeface="Arial"/>
                <a:ea typeface="Arial"/>
                <a:cs typeface="Arial"/>
                <a:sym typeface="Arial"/>
              </a:rPr>
              <a:t> Analyz</a:t>
            </a:r>
            <a:r>
              <a:rPr b="1" lang="en" sz="2100">
                <a:solidFill>
                  <a:schemeClr val="dk1"/>
                </a:solidFill>
              </a:rPr>
              <a:t>e</a:t>
            </a:r>
            <a:r>
              <a:rPr b="1" i="0" lang="en" sz="2100" u="none" cap="none" strike="noStrike">
                <a:solidFill>
                  <a:schemeClr val="dk1"/>
                </a:solidFill>
                <a:latin typeface="Arial"/>
                <a:ea typeface="Arial"/>
                <a:cs typeface="Arial"/>
                <a:sym typeface="Arial"/>
              </a:rPr>
              <a:t> how wildfires have changed (size and number) since the 70s</a:t>
            </a:r>
            <a:endParaRPr b="1" i="0" sz="2100" u="none" cap="none" strike="noStrike">
              <a:solidFill>
                <a:schemeClr val="dk1"/>
              </a:solidFill>
              <a:latin typeface="Arial"/>
              <a:ea typeface="Arial"/>
              <a:cs typeface="Arial"/>
              <a:sym typeface="Arial"/>
            </a:endParaRPr>
          </a:p>
        </p:txBody>
      </p:sp>
      <p:sp>
        <p:nvSpPr>
          <p:cNvPr id="74" name="Google Shape;74;p4">
            <a:hlinkClick r:id="rId3"/>
          </p:cNvPr>
          <p:cNvSpPr/>
          <p:nvPr/>
        </p:nvSpPr>
        <p:spPr>
          <a:xfrm>
            <a:off x="-63500" y="-635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
          <p:cNvSpPr txBox="1"/>
          <p:nvPr/>
        </p:nvSpPr>
        <p:spPr>
          <a:xfrm>
            <a:off x="71800" y="877450"/>
            <a:ext cx="8512800" cy="3833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SzPts val="2000"/>
              <a:buFont typeface="Arial"/>
              <a:buAutoNum type="arabicPeriod"/>
            </a:pPr>
            <a:r>
              <a:rPr b="0" i="0" lang="en" sz="2000" u="none" cap="none" strike="noStrike">
                <a:solidFill>
                  <a:schemeClr val="dk1"/>
                </a:solidFill>
                <a:latin typeface="Arial"/>
                <a:ea typeface="Arial"/>
                <a:cs typeface="Arial"/>
                <a:sym typeface="Arial"/>
              </a:rPr>
              <a:t>Click </a:t>
            </a:r>
            <a:r>
              <a:rPr b="0" i="0" lang="en" sz="2000" u="sng" cap="none" strike="noStrike">
                <a:solidFill>
                  <a:schemeClr val="accent5"/>
                </a:solidFill>
                <a:latin typeface="Arial"/>
                <a:ea typeface="Arial"/>
                <a:cs typeface="Arial"/>
                <a:sym typeface="Arial"/>
                <a:hlinkClick r:id="rId4">
                  <a:extLst>
                    <a:ext uri="{A12FA001-AC4F-418D-AE19-62706E023703}">
                      <ahyp:hlinkClr val="tx"/>
                    </a:ext>
                  </a:extLst>
                </a:hlinkClick>
              </a:rPr>
              <a:t>here</a:t>
            </a:r>
            <a:r>
              <a:rPr b="0" i="0" lang="en" sz="2000" u="none" cap="none" strike="noStrike">
                <a:solidFill>
                  <a:schemeClr val="lt1"/>
                </a:solidFill>
                <a:latin typeface="Arial"/>
                <a:ea typeface="Arial"/>
                <a:cs typeface="Arial"/>
                <a:sym typeface="Arial"/>
              </a:rPr>
              <a:t> </a:t>
            </a:r>
            <a:r>
              <a:rPr b="0" i="0" lang="en" sz="2000" u="none" cap="none" strike="noStrike">
                <a:solidFill>
                  <a:schemeClr val="dk1"/>
                </a:solidFill>
                <a:latin typeface="Arial"/>
                <a:ea typeface="Arial"/>
                <a:cs typeface="Arial"/>
                <a:sym typeface="Arial"/>
              </a:rPr>
              <a:t>to interact with this graphic</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AutoNum type="arabicPeriod"/>
            </a:pPr>
            <a:r>
              <a:rPr b="0" i="0" lang="en" sz="2000" u="none" cap="none" strike="noStrike">
                <a:solidFill>
                  <a:schemeClr val="dk1"/>
                </a:solidFill>
                <a:latin typeface="Arial"/>
                <a:ea typeface="Arial"/>
                <a:cs typeface="Arial"/>
                <a:sym typeface="Arial"/>
              </a:rPr>
              <a:t>Click the tab </a:t>
            </a:r>
            <a:r>
              <a:rPr lang="en" sz="2000">
                <a:solidFill>
                  <a:schemeClr val="dk1"/>
                </a:solidFill>
              </a:rPr>
              <a:t>“H</a:t>
            </a:r>
            <a:r>
              <a:rPr b="0" i="0" lang="en" sz="2000" u="none" cap="none" strike="noStrike">
                <a:solidFill>
                  <a:schemeClr val="dk1"/>
                </a:solidFill>
                <a:latin typeface="Arial"/>
                <a:ea typeface="Arial"/>
                <a:cs typeface="Arial"/>
                <a:sym typeface="Arial"/>
              </a:rPr>
              <a:t>istory of </a:t>
            </a:r>
            <a:r>
              <a:rPr lang="en" sz="2000">
                <a:solidFill>
                  <a:schemeClr val="dk1"/>
                </a:solidFill>
              </a:rPr>
              <a:t>W</a:t>
            </a:r>
            <a:r>
              <a:rPr b="0" i="0" lang="en" sz="2000" u="none" cap="none" strike="noStrike">
                <a:solidFill>
                  <a:schemeClr val="dk1"/>
                </a:solidFill>
                <a:latin typeface="Arial"/>
                <a:ea typeface="Arial"/>
                <a:cs typeface="Arial"/>
                <a:sym typeface="Arial"/>
              </a:rPr>
              <a:t>ildfires</a:t>
            </a:r>
            <a:r>
              <a:rPr lang="en" sz="2000">
                <a:solidFill>
                  <a:schemeClr val="dk1"/>
                </a:solidFill>
              </a:rPr>
              <a: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AutoNum type="arabicPeriod"/>
            </a:pPr>
            <a:r>
              <a:rPr b="0" i="0" lang="en" sz="2000" u="none" cap="none" strike="noStrike">
                <a:solidFill>
                  <a:schemeClr val="dk1"/>
                </a:solidFill>
                <a:latin typeface="Arial"/>
                <a:ea typeface="Arial"/>
                <a:cs typeface="Arial"/>
                <a:sym typeface="Arial"/>
              </a:rPr>
              <a:t>Move the cursor to see the differents years .</a:t>
            </a:r>
            <a:endParaRPr b="0"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AutoNum type="arabicPeriod"/>
            </a:pPr>
            <a:r>
              <a:rPr b="0" i="0" lang="en" sz="2000" u="none" cap="none" strike="noStrike">
                <a:solidFill>
                  <a:schemeClr val="dk1"/>
                </a:solidFill>
                <a:latin typeface="Arial"/>
                <a:ea typeface="Arial"/>
                <a:cs typeface="Arial"/>
                <a:sym typeface="Arial"/>
              </a:rPr>
              <a:t>After click </a:t>
            </a:r>
            <a:r>
              <a:rPr lang="en" sz="2000">
                <a:solidFill>
                  <a:schemeClr val="dk1"/>
                </a:solidFill>
              </a:rPr>
              <a:t>on</a:t>
            </a:r>
            <a:r>
              <a:rPr b="0" i="0" lang="en" sz="2000" u="none" cap="none" strike="noStrike">
                <a:solidFill>
                  <a:schemeClr val="dk1"/>
                </a:solidFill>
                <a:latin typeface="Arial"/>
                <a:ea typeface="Arial"/>
                <a:cs typeface="Arial"/>
                <a:sym typeface="Arial"/>
              </a:rPr>
              <a:t> </a:t>
            </a:r>
            <a:r>
              <a:rPr lang="en" sz="2000">
                <a:solidFill>
                  <a:schemeClr val="dk1"/>
                </a:solidFill>
              </a:rPr>
              <a:t>“</a:t>
            </a:r>
            <a:r>
              <a:rPr b="0" i="0" lang="en" sz="2000" u="none" cap="none" strike="noStrike">
                <a:solidFill>
                  <a:schemeClr val="dk1"/>
                </a:solidFill>
                <a:latin typeface="Arial"/>
                <a:ea typeface="Arial"/>
                <a:cs typeface="Arial"/>
                <a:sym typeface="Arial"/>
              </a:rPr>
              <a:t>2020</a:t>
            </a:r>
            <a:r>
              <a:rPr lang="en" sz="2000">
                <a:solidFill>
                  <a:schemeClr val="dk1"/>
                </a:solidFill>
              </a:rPr>
              <a:t>” in “Other Timeframes”</a:t>
            </a:r>
            <a:r>
              <a:rPr b="0" i="0" lang="en" sz="2000" u="none" cap="none" strike="noStrike">
                <a:solidFill>
                  <a:schemeClr val="dk1"/>
                </a:solidFill>
                <a:latin typeface="Arial"/>
                <a:ea typeface="Arial"/>
                <a:cs typeface="Arial"/>
                <a:sym typeface="Arial"/>
              </a:rPr>
              <a:t> to see the size of the fires i</a:t>
            </a:r>
            <a:r>
              <a:rPr lang="en" sz="2000">
                <a:solidFill>
                  <a:schemeClr val="dk1"/>
                </a:solidFill>
              </a:rPr>
              <a:t>n 2020</a:t>
            </a:r>
            <a:r>
              <a:rPr b="0" i="0" lang="en"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SzPts val="2000"/>
              <a:buFont typeface="Arial"/>
              <a:buAutoNum type="arabicPeriod"/>
            </a:pPr>
            <a:r>
              <a:rPr b="0" i="0" lang="en" sz="2000" u="none" cap="none" strike="noStrike">
                <a:solidFill>
                  <a:schemeClr val="dk1"/>
                </a:solidFill>
                <a:latin typeface="Arial"/>
                <a:ea typeface="Arial"/>
                <a:cs typeface="Arial"/>
                <a:sym typeface="Arial"/>
              </a:rPr>
              <a:t>Write </a:t>
            </a:r>
            <a:r>
              <a:rPr b="0" i="0" lang="en" sz="2000" u="none" cap="none" strike="noStrike">
                <a:solidFill>
                  <a:srgbClr val="CC0000"/>
                </a:solidFill>
                <a:latin typeface="Arial"/>
                <a:ea typeface="Arial"/>
                <a:cs typeface="Arial"/>
                <a:sym typeface="Arial"/>
              </a:rPr>
              <a:t>I notice a pattern… </a:t>
            </a:r>
            <a:r>
              <a:rPr b="0" i="0" lang="en" sz="2000" u="none" cap="none" strike="noStrike">
                <a:solidFill>
                  <a:schemeClr val="dk1"/>
                </a:solidFill>
                <a:latin typeface="Arial"/>
                <a:ea typeface="Arial"/>
                <a:cs typeface="Arial"/>
                <a:sym typeface="Arial"/>
              </a:rPr>
              <a:t>Describe what you notice about how the size and number of wildfires in CA have changed in the last 60 years.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76" name="Google Shape;76;p4"/>
          <p:cNvPicPr preferRelativeResize="0"/>
          <p:nvPr/>
        </p:nvPicPr>
        <p:blipFill rotWithShape="1">
          <a:blip r:embed="rId5">
            <a:alphaModFix/>
          </a:blip>
          <a:srcRect b="0" l="0" r="0" t="0"/>
          <a:stretch/>
        </p:blipFill>
        <p:spPr>
          <a:xfrm>
            <a:off x="5511500" y="635099"/>
            <a:ext cx="1843277" cy="1257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5"/>
          <p:cNvSpPr txBox="1"/>
          <p:nvPr>
            <p:ph type="title"/>
          </p:nvPr>
        </p:nvSpPr>
        <p:spPr>
          <a:xfrm>
            <a:off x="87600" y="0"/>
            <a:ext cx="9273600" cy="1136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 sz="2100" u="sng"/>
              <a:t>Causes of Wildfires:</a:t>
            </a:r>
            <a:endParaRPr b="1" sz="2100" u="sng"/>
          </a:p>
          <a:p>
            <a:pPr indent="0" lvl="0" marL="0" rtl="0" algn="l">
              <a:lnSpc>
                <a:spcPct val="110000"/>
              </a:lnSpc>
              <a:spcBef>
                <a:spcPts val="0"/>
              </a:spcBef>
              <a:spcAft>
                <a:spcPts val="0"/>
              </a:spcAft>
              <a:buClr>
                <a:schemeClr val="dk1"/>
              </a:buClr>
              <a:buSzPts val="1100"/>
              <a:buFont typeface="Arial"/>
              <a:buNone/>
            </a:pPr>
            <a:r>
              <a:rPr b="1" lang="en" sz="2100"/>
              <a:t>How has Heat and Precipitation Impacted Wildfires in California?</a:t>
            </a:r>
            <a:r>
              <a:rPr b="1" lang="en" sz="2400">
                <a:solidFill>
                  <a:srgbClr val="000000"/>
                </a:solidFill>
                <a:highlight>
                  <a:srgbClr val="FFFFFF"/>
                </a:highlight>
                <a:latin typeface="Times New Roman"/>
                <a:ea typeface="Times New Roman"/>
                <a:cs typeface="Times New Roman"/>
                <a:sym typeface="Times New Roman"/>
              </a:rPr>
              <a:t>  </a:t>
            </a:r>
            <a:endParaRPr b="1" sz="2400">
              <a:solidFill>
                <a:srgbClr val="000000"/>
              </a:solidFill>
              <a:highlight>
                <a:srgbClr val="FFFFFF"/>
              </a:highlight>
              <a:latin typeface="Times New Roman"/>
              <a:ea typeface="Times New Roman"/>
              <a:cs typeface="Times New Roman"/>
              <a:sym typeface="Times New Roman"/>
            </a:endParaRPr>
          </a:p>
          <a:p>
            <a:pPr indent="0" lvl="0" marL="0" rtl="0" algn="l">
              <a:lnSpc>
                <a:spcPct val="110000"/>
              </a:lnSpc>
              <a:spcBef>
                <a:spcPts val="0"/>
              </a:spcBef>
              <a:spcAft>
                <a:spcPts val="0"/>
              </a:spcAft>
              <a:buSzPts val="2800"/>
              <a:buNone/>
            </a:pPr>
            <a:r>
              <a:rPr lang="en" sz="950">
                <a:solidFill>
                  <a:srgbClr val="333333"/>
                </a:solidFill>
                <a:highlight>
                  <a:srgbClr val="FFFFFF"/>
                </a:highlight>
              </a:rPr>
              <a:t>Source </a:t>
            </a:r>
            <a:r>
              <a:rPr lang="en" sz="950" u="sng">
                <a:solidFill>
                  <a:schemeClr val="hlink"/>
                </a:solidFill>
                <a:highlight>
                  <a:srgbClr val="FFFFFF"/>
                </a:highlight>
                <a:hlinkClick r:id="rId3"/>
              </a:rPr>
              <a:t>Berkeley Earth</a:t>
            </a:r>
            <a:endParaRPr sz="1500">
              <a:solidFill>
                <a:srgbClr val="333333"/>
              </a:solidFill>
              <a:highlight>
                <a:srgbClr val="FFFFFF"/>
              </a:highlight>
              <a:latin typeface="Times New Roman"/>
              <a:ea typeface="Times New Roman"/>
              <a:cs typeface="Times New Roman"/>
              <a:sym typeface="Times New Roman"/>
            </a:endParaRPr>
          </a:p>
        </p:txBody>
      </p:sp>
      <p:sp>
        <p:nvSpPr>
          <p:cNvPr id="82" name="Google Shape;82;p5"/>
          <p:cNvSpPr txBox="1"/>
          <p:nvPr/>
        </p:nvSpPr>
        <p:spPr>
          <a:xfrm>
            <a:off x="6419675" y="869125"/>
            <a:ext cx="2724300" cy="376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highlight>
                  <a:schemeClr val="lt1"/>
                </a:highlight>
              </a:rPr>
              <a:t>Write the answers in the your handout</a:t>
            </a:r>
            <a:endParaRPr b="1" i="0" sz="2000" u="none" cap="none" strike="noStrike">
              <a:solidFill>
                <a:srgbClr val="000000"/>
              </a:solidFill>
              <a:highlight>
                <a:schemeClr val="lt1"/>
              </a:highlight>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highlight>
                <a:schemeClr val="lt1"/>
              </a:highlight>
            </a:endParaRPr>
          </a:p>
          <a:p>
            <a:pPr indent="-342900" lvl="0" marL="457200" marR="0" rtl="0" algn="l">
              <a:lnSpc>
                <a:spcPct val="100000"/>
              </a:lnSpc>
              <a:spcBef>
                <a:spcPts val="0"/>
              </a:spcBef>
              <a:spcAft>
                <a:spcPts val="0"/>
              </a:spcAft>
              <a:buClr>
                <a:srgbClr val="000000"/>
              </a:buClr>
              <a:buSzPts val="1800"/>
              <a:buFont typeface="Times New Roman"/>
              <a:buAutoNum type="arabicPeriod"/>
            </a:pPr>
            <a:r>
              <a:rPr i="0" lang="en" sz="1800" u="none" cap="none" strike="noStrike">
                <a:solidFill>
                  <a:srgbClr val="000000"/>
                </a:solidFill>
                <a:highlight>
                  <a:schemeClr val="lt1"/>
                </a:highlight>
              </a:rPr>
              <a:t>What </a:t>
            </a:r>
            <a:r>
              <a:rPr b="1" i="1" lang="en" sz="1800" u="none" cap="none" strike="noStrike">
                <a:solidFill>
                  <a:srgbClr val="000000"/>
                </a:solidFill>
                <a:highlight>
                  <a:schemeClr val="lt1"/>
                </a:highlight>
              </a:rPr>
              <a:t>patterns </a:t>
            </a:r>
            <a:r>
              <a:rPr i="0" lang="en" sz="1800" u="none" cap="none" strike="noStrike">
                <a:solidFill>
                  <a:srgbClr val="000000"/>
                </a:solidFill>
                <a:highlight>
                  <a:schemeClr val="lt1"/>
                </a:highlight>
              </a:rPr>
              <a:t>can you find in this graph?</a:t>
            </a:r>
            <a:endParaRPr i="0" sz="1800" u="none" cap="none" strike="noStrike">
              <a:solidFill>
                <a:srgbClr val="000000"/>
              </a:solidFill>
              <a:highlight>
                <a:schemeClr val="lt1"/>
              </a:highlight>
            </a:endParaRPr>
          </a:p>
          <a:p>
            <a:pPr indent="0" lvl="0" marL="457200" marR="0" rtl="0" algn="l">
              <a:lnSpc>
                <a:spcPct val="100000"/>
              </a:lnSpc>
              <a:spcBef>
                <a:spcPts val="0"/>
              </a:spcBef>
              <a:spcAft>
                <a:spcPts val="0"/>
              </a:spcAft>
              <a:buNone/>
            </a:pPr>
            <a:r>
              <a:t/>
            </a:r>
            <a:endParaRPr sz="1800">
              <a:highlight>
                <a:schemeClr val="lt1"/>
              </a:highlight>
            </a:endParaRPr>
          </a:p>
          <a:p>
            <a:pPr indent="-342900" lvl="0" marL="457200" marR="0" rtl="0" algn="l">
              <a:lnSpc>
                <a:spcPct val="100000"/>
              </a:lnSpc>
              <a:spcBef>
                <a:spcPts val="0"/>
              </a:spcBef>
              <a:spcAft>
                <a:spcPts val="0"/>
              </a:spcAft>
              <a:buClr>
                <a:srgbClr val="000000"/>
              </a:buClr>
              <a:buSzPts val="1800"/>
              <a:buAutoNum type="arabicPeriod"/>
            </a:pPr>
            <a:r>
              <a:rPr i="0" lang="en" sz="1800" u="none" cap="none" strike="noStrike">
                <a:solidFill>
                  <a:srgbClr val="000000"/>
                </a:solidFill>
                <a:highlight>
                  <a:schemeClr val="lt1"/>
                </a:highlight>
              </a:rPr>
              <a:t>What can you conclude about how heat and precipitation impact wildfires in California?</a:t>
            </a:r>
            <a:endParaRPr i="0" sz="1800" u="none" cap="none" strike="noStrike">
              <a:solidFill>
                <a:srgbClr val="000000"/>
              </a:solidFill>
              <a:highlight>
                <a:schemeClr val="lt1"/>
              </a:highlight>
            </a:endParaRPr>
          </a:p>
        </p:txBody>
      </p:sp>
      <p:sp>
        <p:nvSpPr>
          <p:cNvPr id="83" name="Google Shape;83;p5">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 name="Google Shape;84;p5"/>
          <p:cNvPicPr preferRelativeResize="0"/>
          <p:nvPr/>
        </p:nvPicPr>
        <p:blipFill rotWithShape="1">
          <a:blip r:embed="rId5">
            <a:alphaModFix/>
          </a:blip>
          <a:srcRect b="0" l="0" r="0" t="0"/>
          <a:stretch/>
        </p:blipFill>
        <p:spPr>
          <a:xfrm>
            <a:off x="12600" y="1230350"/>
            <a:ext cx="6407076" cy="3764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0" y="278275"/>
            <a:ext cx="8832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400">
                <a:solidFill>
                  <a:srgbClr val="FF0000"/>
                </a:solidFill>
              </a:rPr>
              <a:t>2. Wildfire Impact on the Environment</a:t>
            </a:r>
            <a:endParaRPr>
              <a:solidFill>
                <a:srgbClr val="FF0000"/>
              </a:solidFill>
            </a:endParaRPr>
          </a:p>
        </p:txBody>
      </p:sp>
      <p:sp>
        <p:nvSpPr>
          <p:cNvPr id="90" name="Google Shape;90;p6"/>
          <p:cNvSpPr txBox="1"/>
          <p:nvPr>
            <p:ph idx="1" type="body"/>
          </p:nvPr>
        </p:nvSpPr>
        <p:spPr>
          <a:xfrm>
            <a:off x="98625" y="1152475"/>
            <a:ext cx="8733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600" u="sng">
                <a:solidFill>
                  <a:srgbClr val="333333"/>
                </a:solidFill>
              </a:rPr>
              <a:t>Positive Impact:</a:t>
            </a:r>
            <a:endParaRPr sz="2600" u="sng">
              <a:solidFill>
                <a:srgbClr val="333333"/>
              </a:solidFill>
            </a:endParaRPr>
          </a:p>
          <a:p>
            <a:pPr indent="-355600" lvl="0" marL="457200" rtl="0" algn="l">
              <a:lnSpc>
                <a:spcPct val="115000"/>
              </a:lnSpc>
              <a:spcBef>
                <a:spcPts val="1600"/>
              </a:spcBef>
              <a:spcAft>
                <a:spcPts val="0"/>
              </a:spcAft>
              <a:buClr>
                <a:srgbClr val="111111"/>
              </a:buClr>
              <a:buSzPts val="2000"/>
              <a:buChar char="●"/>
            </a:pPr>
            <a:r>
              <a:rPr lang="en" sz="2000">
                <a:solidFill>
                  <a:srgbClr val="111111"/>
                </a:solidFill>
                <a:highlight>
                  <a:srgbClr val="FFFFFF"/>
                </a:highlight>
              </a:rPr>
              <a:t>Almost all of California’s diverse ecosystems are fire-dependent or fire-adapted. Fire-dependent ecosystems need wildfire to maintain appropriate function and health, while fire-adapted ecosystems have evolved to survive wildfire. </a:t>
            </a:r>
            <a:endParaRPr sz="400">
              <a:solidFill>
                <a:srgbClr val="111111"/>
              </a:solidFill>
              <a:highlight>
                <a:srgbClr val="FFFFFF"/>
              </a:highlight>
            </a:endParaRPr>
          </a:p>
          <a:p>
            <a:pPr indent="-355600" lvl="0" marL="457200" rtl="0" algn="l">
              <a:lnSpc>
                <a:spcPct val="115000"/>
              </a:lnSpc>
              <a:spcBef>
                <a:spcPts val="1600"/>
              </a:spcBef>
              <a:spcAft>
                <a:spcPts val="0"/>
              </a:spcAft>
              <a:buClr>
                <a:srgbClr val="111111"/>
              </a:buClr>
              <a:buSzPts val="2000"/>
              <a:buChar char="●"/>
            </a:pPr>
            <a:r>
              <a:rPr lang="en" sz="2000">
                <a:solidFill>
                  <a:srgbClr val="111111"/>
                </a:solidFill>
                <a:highlight>
                  <a:srgbClr val="FFFFFF"/>
                </a:highlight>
              </a:rPr>
              <a:t>Fire can act as a catalyst for promoting biological diversity and healthy ecosystems, reducing buildup of organic debris, releasing nutrients into the soil, and triggering changes in vegetation community composition.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311700" y="192775"/>
            <a:ext cx="8520600" cy="89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400"/>
              <a:t>Fire is essential to California’s ecology. </a:t>
            </a:r>
            <a:endParaRPr b="1" sz="2400"/>
          </a:p>
          <a:p>
            <a:pPr indent="0" lvl="0" marL="0" rtl="0" algn="l">
              <a:lnSpc>
                <a:spcPct val="100000"/>
              </a:lnSpc>
              <a:spcBef>
                <a:spcPts val="0"/>
              </a:spcBef>
              <a:spcAft>
                <a:spcPts val="0"/>
              </a:spcAft>
              <a:buSzPts val="2800"/>
              <a:buNone/>
            </a:pPr>
            <a:r>
              <a:rPr lang="en" sz="1800"/>
              <a:t>Example: Chaparral Ecosystem</a:t>
            </a:r>
            <a:endParaRPr sz="1800"/>
          </a:p>
        </p:txBody>
      </p:sp>
      <p:sp>
        <p:nvSpPr>
          <p:cNvPr id="96" name="Google Shape;96;p7"/>
          <p:cNvSpPr txBox="1"/>
          <p:nvPr>
            <p:ph idx="1" type="body"/>
          </p:nvPr>
        </p:nvSpPr>
        <p:spPr>
          <a:xfrm>
            <a:off x="3160975" y="3437775"/>
            <a:ext cx="2859000" cy="14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i="1" lang="en">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Geopyxis carbonaria</a:t>
            </a:r>
            <a:r>
              <a:rPr b="1" i="1" lang="en">
                <a:solidFill>
                  <a:srgbClr val="000000"/>
                </a:solidFill>
              </a:rPr>
              <a:t> </a:t>
            </a:r>
            <a:r>
              <a:rPr lang="en" sz="1350">
                <a:solidFill>
                  <a:srgbClr val="111111"/>
                </a:solidFill>
                <a:highlight>
                  <a:schemeClr val="lt1"/>
                </a:highlight>
                <a:latin typeface="Roboto"/>
                <a:ea typeface="Roboto"/>
                <a:cs typeface="Roboto"/>
                <a:sym typeface="Roboto"/>
              </a:rPr>
              <a:t>(species of fungus)</a:t>
            </a:r>
            <a:r>
              <a:rPr lang="en" sz="1350">
                <a:solidFill>
                  <a:srgbClr val="4D5156"/>
                </a:solidFill>
                <a:highlight>
                  <a:schemeClr val="lt1"/>
                </a:highlight>
                <a:latin typeface="Roboto"/>
                <a:ea typeface="Roboto"/>
                <a:cs typeface="Roboto"/>
                <a:sym typeface="Roboto"/>
              </a:rPr>
              <a:t> </a:t>
            </a:r>
            <a:r>
              <a:rPr b="1" i="1" lang="en">
                <a:solidFill>
                  <a:srgbClr val="000000"/>
                </a:solidFill>
              </a:rPr>
              <a:t>- </a:t>
            </a:r>
            <a:r>
              <a:rPr lang="en" sz="1050">
                <a:solidFill>
                  <a:srgbClr val="4D5156"/>
                </a:solidFill>
                <a:highlight>
                  <a:srgbClr val="FFFFFF"/>
                </a:highlight>
                <a:latin typeface="Roboto"/>
                <a:ea typeface="Roboto"/>
                <a:cs typeface="Roboto"/>
                <a:sym typeface="Roboto"/>
              </a:rPr>
              <a:t> </a:t>
            </a:r>
            <a:r>
              <a:rPr b="1" lang="en">
                <a:solidFill>
                  <a:srgbClr val="000000"/>
                </a:solidFill>
              </a:rPr>
              <a:t>Appear </a:t>
            </a:r>
            <a:r>
              <a:rPr b="1" lang="en">
                <a:solidFill>
                  <a:srgbClr val="000000"/>
                </a:solidFill>
              </a:rPr>
              <a:t>after fires to soak up nutrients from soil  </a:t>
            </a:r>
            <a:endParaRPr b="1">
              <a:solidFill>
                <a:srgbClr val="000000"/>
              </a:solidFill>
            </a:endParaRPr>
          </a:p>
        </p:txBody>
      </p:sp>
      <p:pic>
        <p:nvPicPr>
          <p:cNvPr id="97" name="Google Shape;97;p7"/>
          <p:cNvPicPr preferRelativeResize="0"/>
          <p:nvPr/>
        </p:nvPicPr>
        <p:blipFill rotWithShape="1">
          <a:blip r:embed="rId4">
            <a:alphaModFix/>
          </a:blip>
          <a:srcRect b="0" l="0" r="0" t="0"/>
          <a:stretch/>
        </p:blipFill>
        <p:spPr>
          <a:xfrm>
            <a:off x="6296650" y="1014800"/>
            <a:ext cx="2663250" cy="2718900"/>
          </a:xfrm>
          <a:prstGeom prst="rect">
            <a:avLst/>
          </a:prstGeom>
          <a:noFill/>
          <a:ln>
            <a:noFill/>
          </a:ln>
        </p:spPr>
      </p:pic>
      <p:sp>
        <p:nvSpPr>
          <p:cNvPr id="98" name="Google Shape;98;p7"/>
          <p:cNvSpPr txBox="1"/>
          <p:nvPr/>
        </p:nvSpPr>
        <p:spPr>
          <a:xfrm>
            <a:off x="6355975" y="3802875"/>
            <a:ext cx="2544600" cy="10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Fire Poppy (</a:t>
            </a:r>
            <a:r>
              <a:rPr b="1" i="1" lang="en" sz="1800" u="none" cap="none" strike="noStrike">
                <a:solidFill>
                  <a:srgbClr val="000000"/>
                </a:solidFill>
                <a:latin typeface="Arial"/>
                <a:ea typeface="Arial"/>
                <a:cs typeface="Arial"/>
                <a:sym typeface="Arial"/>
              </a:rPr>
              <a:t>Papaver californicum</a:t>
            </a:r>
            <a:r>
              <a:rPr b="1" i="0" lang="en" sz="1800" u="none" cap="none" strike="noStrike">
                <a:solidFill>
                  <a:srgbClr val="000000"/>
                </a:solidFill>
                <a:latin typeface="Arial"/>
                <a:ea typeface="Arial"/>
                <a:cs typeface="Arial"/>
                <a:sym typeface="Arial"/>
              </a:rPr>
              <a:t>) - Fire follower</a:t>
            </a:r>
            <a:endParaRPr b="1" i="0" sz="1800" u="none" cap="none" strike="noStrike">
              <a:solidFill>
                <a:srgbClr val="000000"/>
              </a:solidFill>
              <a:latin typeface="Arial"/>
              <a:ea typeface="Arial"/>
              <a:cs typeface="Arial"/>
              <a:sym typeface="Arial"/>
            </a:endParaRPr>
          </a:p>
        </p:txBody>
      </p:sp>
      <p:pic>
        <p:nvPicPr>
          <p:cNvPr id="99" name="Google Shape;99;p7"/>
          <p:cNvPicPr preferRelativeResize="0"/>
          <p:nvPr/>
        </p:nvPicPr>
        <p:blipFill rotWithShape="1">
          <a:blip r:embed="rId5">
            <a:alphaModFix/>
          </a:blip>
          <a:srcRect b="0" l="0" r="0" t="0"/>
          <a:stretch/>
        </p:blipFill>
        <p:spPr>
          <a:xfrm>
            <a:off x="132124" y="1423180"/>
            <a:ext cx="2663250" cy="1970816"/>
          </a:xfrm>
          <a:prstGeom prst="rect">
            <a:avLst/>
          </a:prstGeom>
          <a:noFill/>
          <a:ln>
            <a:noFill/>
          </a:ln>
        </p:spPr>
      </p:pic>
      <p:sp>
        <p:nvSpPr>
          <p:cNvPr id="100" name="Google Shape;100;p7"/>
          <p:cNvSpPr txBox="1"/>
          <p:nvPr/>
        </p:nvSpPr>
        <p:spPr>
          <a:xfrm>
            <a:off x="67113" y="3733700"/>
            <a:ext cx="29814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Pinecones open after fire</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1" name="Google Shape;101;p7"/>
          <p:cNvPicPr preferRelativeResize="0"/>
          <p:nvPr/>
        </p:nvPicPr>
        <p:blipFill rotWithShape="1">
          <a:blip r:embed="rId6">
            <a:alphaModFix/>
          </a:blip>
          <a:srcRect b="0" l="0" r="0" t="0"/>
          <a:stretch/>
        </p:blipFill>
        <p:spPr>
          <a:xfrm>
            <a:off x="3055312" y="1379675"/>
            <a:ext cx="2981400" cy="198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8"/>
          <p:cNvSpPr txBox="1"/>
          <p:nvPr>
            <p:ph idx="1" type="body"/>
          </p:nvPr>
        </p:nvSpPr>
        <p:spPr>
          <a:xfrm>
            <a:off x="66575" y="0"/>
            <a:ext cx="9042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600" u="sng">
                <a:solidFill>
                  <a:srgbClr val="333333"/>
                </a:solidFill>
              </a:rPr>
              <a:t>Negative Impact:</a:t>
            </a:r>
            <a:endParaRPr sz="2600" u="sng">
              <a:solidFill>
                <a:srgbClr val="333333"/>
              </a:solidFill>
            </a:endParaRPr>
          </a:p>
          <a:p>
            <a:pPr indent="-342900" lvl="0" marL="457200" rtl="0" algn="l">
              <a:lnSpc>
                <a:spcPct val="115000"/>
              </a:lnSpc>
              <a:spcBef>
                <a:spcPts val="1600"/>
              </a:spcBef>
              <a:spcAft>
                <a:spcPts val="0"/>
              </a:spcAft>
              <a:buSzPts val="1800"/>
              <a:buChar char="●"/>
            </a:pPr>
            <a:r>
              <a:rPr b="1" lang="en">
                <a:solidFill>
                  <a:srgbClr val="333333"/>
                </a:solidFill>
              </a:rPr>
              <a:t>Wildfires impact on community health: </a:t>
            </a:r>
            <a:r>
              <a:rPr lang="en">
                <a:solidFill>
                  <a:schemeClr val="dk1"/>
                </a:solidFill>
                <a:highlight>
                  <a:srgbClr val="FFFFFF"/>
                </a:highlight>
              </a:rPr>
              <a:t>One of the pollutants found in wildfire smoke is particulate matter. These particles are so small that they enter and lodge deep in the lungs and trigger asthma attacks, heart attacks and strokes.</a:t>
            </a:r>
            <a:endParaRPr>
              <a:solidFill>
                <a:schemeClr val="dk1"/>
              </a:solidFill>
              <a:highlight>
                <a:srgbClr val="FFFFFF"/>
              </a:highlight>
            </a:endParaRPr>
          </a:p>
          <a:p>
            <a:pPr indent="0" lvl="0" marL="0" rtl="0" algn="l">
              <a:lnSpc>
                <a:spcPct val="115000"/>
              </a:lnSpc>
              <a:spcBef>
                <a:spcPts val="0"/>
              </a:spcBef>
              <a:spcAft>
                <a:spcPts val="0"/>
              </a:spcAft>
              <a:buSzPts val="1800"/>
              <a:buNone/>
            </a:pPr>
            <a:r>
              <a:t/>
            </a:r>
            <a:endParaRPr sz="700">
              <a:solidFill>
                <a:schemeClr val="dk1"/>
              </a:solidFill>
              <a:highlight>
                <a:srgbClr val="FFFFFF"/>
              </a:highlight>
            </a:endParaRPr>
          </a:p>
          <a:p>
            <a:pPr indent="0" lvl="0" marL="0" rtl="0" algn="l">
              <a:lnSpc>
                <a:spcPct val="115000"/>
              </a:lnSpc>
              <a:spcBef>
                <a:spcPts val="0"/>
              </a:spcBef>
              <a:spcAft>
                <a:spcPts val="0"/>
              </a:spcAft>
              <a:buSzPts val="1800"/>
              <a:buNone/>
            </a:pPr>
            <a:r>
              <a:t/>
            </a:r>
            <a:endParaRPr sz="7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a:solidFill>
                  <a:schemeClr val="dk1"/>
                </a:solidFill>
                <a:highlight>
                  <a:srgbClr val="FFFFFF"/>
                </a:highlight>
              </a:rPr>
              <a:t>Economic costs</a:t>
            </a:r>
            <a:r>
              <a:rPr b="1" lang="en">
                <a:solidFill>
                  <a:schemeClr val="dk1"/>
                </a:solidFill>
                <a:highlight>
                  <a:srgbClr val="FFFFFF"/>
                </a:highlight>
              </a:rPr>
              <a:t> associated with wildfires</a:t>
            </a:r>
            <a:r>
              <a:rPr lang="en">
                <a:solidFill>
                  <a:schemeClr val="dk1"/>
                </a:solidFill>
                <a:highlight>
                  <a:srgbClr val="FFFFFF"/>
                </a:highlight>
              </a:rPr>
              <a:t> include those incurred during and after the fire. Direct costs include </a:t>
            </a:r>
            <a:r>
              <a:rPr lang="en">
                <a:solidFill>
                  <a:schemeClr val="dk1"/>
                </a:solidFill>
                <a:highlight>
                  <a:srgbClr val="FFFFFF"/>
                </a:highlight>
              </a:rPr>
              <a:t>damages to </a:t>
            </a:r>
            <a:r>
              <a:rPr lang="en">
                <a:solidFill>
                  <a:schemeClr val="dk1"/>
                </a:solidFill>
                <a:highlight>
                  <a:srgbClr val="FFFFFF"/>
                </a:highlight>
              </a:rPr>
              <a:t>private properties, </a:t>
            </a:r>
            <a:r>
              <a:rPr lang="en">
                <a:solidFill>
                  <a:schemeClr val="dk1"/>
                </a:solidFill>
                <a:highlight>
                  <a:schemeClr val="lt1"/>
                </a:highlight>
              </a:rPr>
              <a:t>damages to </a:t>
            </a:r>
            <a:r>
              <a:rPr lang="en">
                <a:solidFill>
                  <a:schemeClr val="dk1"/>
                </a:solidFill>
                <a:highlight>
                  <a:srgbClr val="FFFFFF"/>
                </a:highlight>
              </a:rPr>
              <a:t>local infrastructure such as utility lines, loss of timber resources, and aid for evacuated communities.</a:t>
            </a:r>
            <a:endParaRPr>
              <a:solidFill>
                <a:schemeClr val="dk1"/>
              </a:solidFill>
              <a:highlight>
                <a:srgbClr val="FFFFFF"/>
              </a:highlight>
            </a:endParaRPr>
          </a:p>
          <a:p>
            <a:pPr indent="0" lvl="0" marL="0" rtl="0" algn="l">
              <a:lnSpc>
                <a:spcPct val="115000"/>
              </a:lnSpc>
              <a:spcBef>
                <a:spcPts val="0"/>
              </a:spcBef>
              <a:spcAft>
                <a:spcPts val="0"/>
              </a:spcAft>
              <a:buSzPts val="1800"/>
              <a:buNone/>
            </a:pPr>
            <a:r>
              <a:t/>
            </a:r>
            <a:endParaRPr sz="700">
              <a:solidFill>
                <a:schemeClr val="dk1"/>
              </a:solidFill>
              <a:highlight>
                <a:srgbClr val="FFFFFF"/>
              </a:highlight>
            </a:endParaRPr>
          </a:p>
          <a:p>
            <a:pPr indent="0" lvl="0" marL="0" rtl="0" algn="l">
              <a:lnSpc>
                <a:spcPct val="115000"/>
              </a:lnSpc>
              <a:spcBef>
                <a:spcPts val="0"/>
              </a:spcBef>
              <a:spcAft>
                <a:spcPts val="0"/>
              </a:spcAft>
              <a:buSzPts val="1800"/>
              <a:buNone/>
            </a:pPr>
            <a:r>
              <a:t/>
            </a:r>
            <a:endParaRPr sz="7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a:solidFill>
                  <a:schemeClr val="dk1"/>
                </a:solidFill>
                <a:highlight>
                  <a:srgbClr val="FFFFFF"/>
                </a:highlight>
              </a:rPr>
              <a:t>Wildfires affect the Earth’s climate</a:t>
            </a:r>
            <a:r>
              <a:rPr lang="en">
                <a:solidFill>
                  <a:schemeClr val="dk1"/>
                </a:solidFill>
                <a:highlight>
                  <a:srgbClr val="FFFFFF"/>
                </a:highlight>
              </a:rPr>
              <a:t>. Forests store large amounts of carbon. When they burn, they release carbon dioxide into the atmosphere, which in turn contributes to climate change. After burning, forests also release carbon dioxide more gradually through decomposition.</a:t>
            </a:r>
            <a:endParaRPr>
              <a:solidFill>
                <a:schemeClr val="dk1"/>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t/>
            </a:r>
            <a:endParaRPr sz="2600">
              <a:solidFill>
                <a:srgbClr val="33333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type="title"/>
          </p:nvPr>
        </p:nvSpPr>
        <p:spPr>
          <a:xfrm>
            <a:off x="1341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Impact on Community Health </a:t>
            </a:r>
            <a:endParaRPr/>
          </a:p>
        </p:txBody>
      </p:sp>
      <p:pic>
        <p:nvPicPr>
          <p:cNvPr id="112" name="Google Shape;112;p9">
            <a:hlinkClick r:id="rId3"/>
          </p:cNvPr>
          <p:cNvPicPr preferRelativeResize="0"/>
          <p:nvPr/>
        </p:nvPicPr>
        <p:blipFill rotWithShape="1">
          <a:blip r:embed="rId4">
            <a:alphaModFix/>
          </a:blip>
          <a:srcRect b="0" l="0" r="0" t="0"/>
          <a:stretch/>
        </p:blipFill>
        <p:spPr>
          <a:xfrm>
            <a:off x="5278100" y="1406275"/>
            <a:ext cx="3554199" cy="3554199"/>
          </a:xfrm>
          <a:prstGeom prst="rect">
            <a:avLst/>
          </a:prstGeom>
          <a:noFill/>
          <a:ln>
            <a:noFill/>
          </a:ln>
        </p:spPr>
      </p:pic>
      <p:pic>
        <p:nvPicPr>
          <p:cNvPr id="113" name="Google Shape;113;p9">
            <a:hlinkClick r:id="rId5"/>
          </p:cNvPr>
          <p:cNvPicPr preferRelativeResize="0"/>
          <p:nvPr/>
        </p:nvPicPr>
        <p:blipFill rotWithShape="1">
          <a:blip r:embed="rId6">
            <a:alphaModFix/>
          </a:blip>
          <a:srcRect b="0" l="0" r="0" t="0"/>
          <a:stretch/>
        </p:blipFill>
        <p:spPr>
          <a:xfrm>
            <a:off x="-104750" y="1955300"/>
            <a:ext cx="5224901" cy="2939001"/>
          </a:xfrm>
          <a:prstGeom prst="rect">
            <a:avLst/>
          </a:prstGeom>
          <a:noFill/>
          <a:ln>
            <a:noFill/>
          </a:ln>
        </p:spPr>
      </p:pic>
      <p:pic>
        <p:nvPicPr>
          <p:cNvPr id="114" name="Google Shape;114;p9"/>
          <p:cNvPicPr preferRelativeResize="0"/>
          <p:nvPr/>
        </p:nvPicPr>
        <p:blipFill rotWithShape="1">
          <a:blip r:embed="rId7">
            <a:alphaModFix/>
          </a:blip>
          <a:srcRect b="0" l="0" r="0" t="0"/>
          <a:stretch/>
        </p:blipFill>
        <p:spPr>
          <a:xfrm>
            <a:off x="-104750" y="572698"/>
            <a:ext cx="9143999" cy="131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xit" presetID="1" presetSubtype="0">
                                  <p:stCondLst>
                                    <p:cond delay="0"/>
                                  </p:stCondLst>
                                  <p:childTnLst>
                                    <p:set>
                                      <p:cBhvr>
                                        <p:cTn dur="1" fill="hold">
                                          <p:stCondLst>
                                            <p:cond delay="1"/>
                                          </p:stCondLst>
                                        </p:cTn>
                                        <p:tgtEl>
                                          <p:spTgt spid="1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